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41"/>
  </p:notesMasterIdLst>
  <p:sldIdLst>
    <p:sldId id="256" r:id="rId2"/>
    <p:sldId id="354" r:id="rId3"/>
    <p:sldId id="356" r:id="rId4"/>
    <p:sldId id="355" r:id="rId5"/>
    <p:sldId id="450" r:id="rId6"/>
    <p:sldId id="352" r:id="rId7"/>
    <p:sldId id="353" r:id="rId8"/>
    <p:sldId id="452" r:id="rId9"/>
    <p:sldId id="357" r:id="rId10"/>
    <p:sldId id="391" r:id="rId11"/>
    <p:sldId id="392" r:id="rId12"/>
    <p:sldId id="393" r:id="rId13"/>
    <p:sldId id="394" r:id="rId14"/>
    <p:sldId id="395" r:id="rId15"/>
    <p:sldId id="341" r:id="rId16"/>
    <p:sldId id="396" r:id="rId17"/>
    <p:sldId id="397" r:id="rId18"/>
    <p:sldId id="399" r:id="rId19"/>
    <p:sldId id="398" r:id="rId20"/>
    <p:sldId id="358" r:id="rId21"/>
    <p:sldId id="359" r:id="rId22"/>
    <p:sldId id="401" r:id="rId23"/>
    <p:sldId id="400" r:id="rId24"/>
    <p:sldId id="343" r:id="rId25"/>
    <p:sldId id="402" r:id="rId26"/>
    <p:sldId id="405" r:id="rId27"/>
    <p:sldId id="404" r:id="rId28"/>
    <p:sldId id="403" r:id="rId29"/>
    <p:sldId id="360" r:id="rId30"/>
    <p:sldId id="361" r:id="rId31"/>
    <p:sldId id="430" r:id="rId32"/>
    <p:sldId id="436" r:id="rId33"/>
    <p:sldId id="435" r:id="rId34"/>
    <p:sldId id="434" r:id="rId35"/>
    <p:sldId id="433" r:id="rId36"/>
    <p:sldId id="432" r:id="rId37"/>
    <p:sldId id="362" r:id="rId38"/>
    <p:sldId id="363" r:id="rId39"/>
    <p:sldId id="365" r:id="rId4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91" autoAdjust="0"/>
    <p:restoredTop sz="93716" autoAdjust="0"/>
  </p:normalViewPr>
  <p:slideViewPr>
    <p:cSldViewPr>
      <p:cViewPr varScale="1">
        <p:scale>
          <a:sx n="82" d="100"/>
          <a:sy n="82" d="100"/>
        </p:scale>
        <p:origin x="165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0AC84BF-4D5C-47C0-A9D6-F7B25088682D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7FE7C83-3841-43B1-9F6B-60A122A12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11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PlaceHolder 1"/>
          <p:cNvSpPr>
            <a:spLocks noGrp="1"/>
          </p:cNvSpPr>
          <p:nvPr>
            <p:ph type="body"/>
          </p:nvPr>
        </p:nvSpPr>
        <p:spPr>
          <a:xfrm>
            <a:off x="731520" y="4560570"/>
            <a:ext cx="5851776" cy="4320162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494" name="TextShape 2"/>
          <p:cNvSpPr txBox="1"/>
          <p:nvPr/>
        </p:nvSpPr>
        <p:spPr>
          <a:xfrm>
            <a:off x="4143744" y="9119628"/>
            <a:ext cx="3169536" cy="479682"/>
          </a:xfrm>
          <a:prstGeom prst="rect">
            <a:avLst/>
          </a:prstGeom>
        </p:spPr>
        <p:txBody>
          <a:bodyPr lIns="96644" tIns="48322" rIns="96644" bIns="48322" anchor="b"/>
          <a:lstStyle/>
          <a:p>
            <a:pPr algn="r"/>
            <a:fld id="{C1FB01FF-C195-4B6F-B70A-7191359C956D}" type="slidenum">
              <a:rPr lang="en-US" sz="1300">
                <a:solidFill>
                  <a:srgbClr val="000000"/>
                </a:solidFill>
                <a:latin typeface="Calibri"/>
              </a:rPr>
              <a:pPr algn="r"/>
              <a:t>6</a:t>
            </a:fld>
            <a:endParaRPr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156959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095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3260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3260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3260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935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935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935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935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935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3/6/2020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E7C83-3841-43B1-9F6B-60A122A12140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4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PlaceHolder 1"/>
          <p:cNvSpPr>
            <a:spLocks noGrp="1"/>
          </p:cNvSpPr>
          <p:nvPr>
            <p:ph type="body"/>
          </p:nvPr>
        </p:nvSpPr>
        <p:spPr>
          <a:xfrm>
            <a:off x="731520" y="4560570"/>
            <a:ext cx="5851776" cy="4320162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494" name="TextShape 2"/>
          <p:cNvSpPr txBox="1"/>
          <p:nvPr/>
        </p:nvSpPr>
        <p:spPr>
          <a:xfrm>
            <a:off x="4143744" y="9119628"/>
            <a:ext cx="3169536" cy="479682"/>
          </a:xfrm>
          <a:prstGeom prst="rect">
            <a:avLst/>
          </a:prstGeom>
        </p:spPr>
        <p:txBody>
          <a:bodyPr lIns="96644" tIns="48322" rIns="96644" bIns="48322" anchor="b"/>
          <a:lstStyle/>
          <a:p>
            <a:pPr algn="r"/>
            <a:fld id="{C1FB01FF-C195-4B6F-B70A-7191359C956D}" type="slidenum">
              <a:rPr lang="en-US" sz="1300">
                <a:solidFill>
                  <a:srgbClr val="000000"/>
                </a:solidFill>
                <a:latin typeface="Calibri"/>
              </a:rPr>
              <a:pPr algn="r"/>
              <a:t>7</a:t>
            </a:fld>
            <a:endParaRPr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65849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E7C83-3841-43B1-9F6B-60A122A12140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47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PlaceHolder 1"/>
          <p:cNvSpPr>
            <a:spLocks noGrp="1"/>
          </p:cNvSpPr>
          <p:nvPr>
            <p:ph type="body"/>
          </p:nvPr>
        </p:nvSpPr>
        <p:spPr>
          <a:xfrm>
            <a:off x="731520" y="4560570"/>
            <a:ext cx="5851776" cy="4320162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494" name="TextShape 2"/>
          <p:cNvSpPr txBox="1"/>
          <p:nvPr/>
        </p:nvSpPr>
        <p:spPr>
          <a:xfrm>
            <a:off x="4143744" y="9119628"/>
            <a:ext cx="3169536" cy="479682"/>
          </a:xfrm>
          <a:prstGeom prst="rect">
            <a:avLst/>
          </a:prstGeom>
        </p:spPr>
        <p:txBody>
          <a:bodyPr lIns="96644" tIns="48322" rIns="96644" bIns="48322" anchor="b"/>
          <a:lstStyle/>
          <a:p>
            <a:pPr algn="r"/>
            <a:fld id="{C1FB01FF-C195-4B6F-B70A-7191359C956D}" type="slidenum">
              <a:rPr lang="en-US" sz="1300">
                <a:solidFill>
                  <a:srgbClr val="000000"/>
                </a:solidFill>
                <a:latin typeface="Calibri"/>
              </a:rPr>
              <a:pPr algn="r"/>
              <a:t>8</a:t>
            </a:fld>
            <a:endParaRPr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2985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3/5/2020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E7C83-3841-43B1-9F6B-60A122A1214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352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81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81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811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811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81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02C24-38CB-46B9-B729-92E4C82592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02C24-38CB-46B9-B729-92E4C82592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39B3-75A2-43F6-BE2F-D4D12ED9ED9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02C24-38CB-46B9-B729-92E4C82592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02C24-38CB-46B9-B729-92E4C825928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02C24-38CB-46B9-B729-92E4C82592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02C24-38CB-46B9-B729-92E4C82592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02C24-38CB-46B9-B729-92E4C82592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02C24-38CB-46B9-B729-92E4C82592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02C24-38CB-46B9-B729-92E4C82592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C402C24-38CB-46B9-B729-92E4C825928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AB0777-4C60-462E-A92C-CDAFD498799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C402C24-38CB-46B9-B729-92E4C825928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CSE 2421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1372272"/>
          </a:xfrm>
        </p:spPr>
        <p:txBody>
          <a:bodyPr/>
          <a:lstStyle/>
          <a:p>
            <a:r>
              <a:rPr lang="en-US" sz="2400" dirty="0"/>
              <a:t>X86-64Assembly Language – Part 2: Stack, registers, assembler directives, and data movement instructions</a:t>
            </a:r>
          </a:p>
        </p:txBody>
      </p:sp>
    </p:spTree>
    <p:extLst>
      <p:ext uri="{BB962C8B-B14F-4D97-AF65-F5344CB8AC3E}">
        <p14:creationId xmlns:p14="http://schemas.microsoft.com/office/powerpoint/2010/main" val="3949092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size of a memory address on stdlinux???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So what the only suffix should we be using when we are calculating/moving addresses?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size registers should we be using when we are calculating addresses?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Is there ever an exception to this?</a:t>
            </a:r>
          </a:p>
        </p:txBody>
      </p:sp>
    </p:spTree>
    <p:extLst>
      <p:ext uri="{BB962C8B-B14F-4D97-AF65-F5344CB8AC3E}">
        <p14:creationId xmlns:p14="http://schemas.microsoft.com/office/powerpoint/2010/main" val="2647650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size of a memory address on stdlinux???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8 bytes = 64 bits</a:t>
            </a:r>
          </a:p>
          <a:p>
            <a:r>
              <a:rPr lang="en-US" dirty="0"/>
              <a:t>So what is the only suffix should we be using when we are calculating/moving addresses?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size registers should we be using when we are calculating addresses?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Is there ever an exception to this?</a:t>
            </a:r>
          </a:p>
        </p:txBody>
      </p:sp>
    </p:spTree>
    <p:extLst>
      <p:ext uri="{BB962C8B-B14F-4D97-AF65-F5344CB8AC3E}">
        <p14:creationId xmlns:p14="http://schemas.microsoft.com/office/powerpoint/2010/main" val="3587739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is the size of a memory address on stdlinux???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8 bytes = 64 bits</a:t>
            </a:r>
          </a:p>
          <a:p>
            <a:r>
              <a:rPr lang="en-US" dirty="0"/>
              <a:t>So what is the only suffix should we be using when we are calculating/moving addresses?</a:t>
            </a:r>
          </a:p>
          <a:p>
            <a:pPr marL="393192" lvl="1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q</a:t>
            </a:r>
            <a:endParaRPr lang="en-US" dirty="0"/>
          </a:p>
          <a:p>
            <a:r>
              <a:rPr lang="en-US" dirty="0"/>
              <a:t>What size registers should we be using when we are calculating addresses?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r>
              <a:rPr lang="en-US" dirty="0"/>
              <a:t>Is there ever an exception to this?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029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size of a memory address on stdlinux???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8 bytes = 64 bits</a:t>
            </a:r>
          </a:p>
          <a:p>
            <a:r>
              <a:rPr lang="en-US" dirty="0"/>
              <a:t>So what is the only suffix should we be using when we are calculating/moving addresses?</a:t>
            </a:r>
          </a:p>
          <a:p>
            <a:pPr marL="393192" lvl="1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q</a:t>
            </a:r>
            <a:endParaRPr lang="en-US" dirty="0"/>
          </a:p>
          <a:p>
            <a:r>
              <a:rPr lang="en-US" dirty="0"/>
              <a:t>What size registers should we be using when we are calculating addresses?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%</a:t>
            </a:r>
            <a:r>
              <a:rPr lang="en-US" dirty="0" err="1">
                <a:solidFill>
                  <a:srgbClr val="FF0000"/>
                </a:solidFill>
              </a:rPr>
              <a:t>rax</a:t>
            </a:r>
            <a:r>
              <a:rPr lang="en-US" dirty="0">
                <a:solidFill>
                  <a:srgbClr val="FF0000"/>
                </a:solidFill>
              </a:rPr>
              <a:t>,%</a:t>
            </a:r>
            <a:r>
              <a:rPr lang="en-US" dirty="0" err="1">
                <a:solidFill>
                  <a:srgbClr val="FF0000"/>
                </a:solidFill>
              </a:rPr>
              <a:t>rbx</a:t>
            </a:r>
            <a:r>
              <a:rPr lang="en-US" dirty="0">
                <a:solidFill>
                  <a:srgbClr val="FF0000"/>
                </a:solidFill>
              </a:rPr>
              <a:t>, %</a:t>
            </a:r>
            <a:r>
              <a:rPr lang="en-US" dirty="0" err="1">
                <a:solidFill>
                  <a:srgbClr val="FF0000"/>
                </a:solidFill>
              </a:rPr>
              <a:t>rcx</a:t>
            </a:r>
            <a:r>
              <a:rPr lang="en-US" dirty="0">
                <a:solidFill>
                  <a:srgbClr val="FF0000"/>
                </a:solidFill>
              </a:rPr>
              <a:t>, %</a:t>
            </a:r>
            <a:r>
              <a:rPr lang="en-US" dirty="0" err="1">
                <a:solidFill>
                  <a:srgbClr val="FF0000"/>
                </a:solidFill>
              </a:rPr>
              <a:t>rdx</a:t>
            </a:r>
            <a:r>
              <a:rPr lang="en-US" dirty="0">
                <a:solidFill>
                  <a:srgbClr val="FF0000"/>
                </a:solidFill>
              </a:rPr>
              <a:t>, %r12, etc.</a:t>
            </a:r>
            <a:endParaRPr lang="en-US" dirty="0"/>
          </a:p>
          <a:p>
            <a:r>
              <a:rPr lang="en-US" dirty="0"/>
              <a:t>Is there ever an exception to this?</a:t>
            </a:r>
          </a:p>
        </p:txBody>
      </p:sp>
    </p:spTree>
    <p:extLst>
      <p:ext uri="{BB962C8B-B14F-4D97-AF65-F5344CB8AC3E}">
        <p14:creationId xmlns:p14="http://schemas.microsoft.com/office/powerpoint/2010/main" val="1451829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is the size of a memory address on stdlinux???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8 bytes = 64 bits</a:t>
            </a:r>
          </a:p>
          <a:p>
            <a:r>
              <a:rPr lang="en-US" dirty="0"/>
              <a:t>So what is the only suffix should we be using when we are calculating addresses?</a:t>
            </a:r>
          </a:p>
          <a:p>
            <a:pPr marL="393192" lvl="1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q</a:t>
            </a:r>
            <a:endParaRPr lang="en-US" dirty="0"/>
          </a:p>
          <a:p>
            <a:r>
              <a:rPr lang="en-US" dirty="0"/>
              <a:t>What size registers should we be using when we are calculating/moving addresses?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%</a:t>
            </a:r>
            <a:r>
              <a:rPr lang="en-US" dirty="0" err="1">
                <a:solidFill>
                  <a:srgbClr val="FF0000"/>
                </a:solidFill>
              </a:rPr>
              <a:t>rax</a:t>
            </a:r>
            <a:r>
              <a:rPr lang="en-US" dirty="0">
                <a:solidFill>
                  <a:srgbClr val="FF0000"/>
                </a:solidFill>
              </a:rPr>
              <a:t>,%</a:t>
            </a:r>
            <a:r>
              <a:rPr lang="en-US" dirty="0" err="1">
                <a:solidFill>
                  <a:srgbClr val="FF0000"/>
                </a:solidFill>
              </a:rPr>
              <a:t>rbx</a:t>
            </a:r>
            <a:r>
              <a:rPr lang="en-US" dirty="0">
                <a:solidFill>
                  <a:srgbClr val="FF0000"/>
                </a:solidFill>
              </a:rPr>
              <a:t>, %</a:t>
            </a:r>
            <a:r>
              <a:rPr lang="en-US" dirty="0" err="1">
                <a:solidFill>
                  <a:srgbClr val="FF0000"/>
                </a:solidFill>
              </a:rPr>
              <a:t>rcx</a:t>
            </a:r>
            <a:r>
              <a:rPr lang="en-US" dirty="0">
                <a:solidFill>
                  <a:srgbClr val="FF0000"/>
                </a:solidFill>
              </a:rPr>
              <a:t>, %</a:t>
            </a:r>
            <a:r>
              <a:rPr lang="en-US" dirty="0" err="1">
                <a:solidFill>
                  <a:srgbClr val="FF0000"/>
                </a:solidFill>
              </a:rPr>
              <a:t>rdx</a:t>
            </a:r>
            <a:r>
              <a:rPr lang="en-US" dirty="0">
                <a:solidFill>
                  <a:srgbClr val="FF0000"/>
                </a:solidFill>
              </a:rPr>
              <a:t>, %r12, etc.</a:t>
            </a:r>
            <a:endParaRPr lang="en-US" dirty="0"/>
          </a:p>
          <a:p>
            <a:r>
              <a:rPr lang="en-US" dirty="0"/>
              <a:t>Is there ever an exception to this?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Not ever!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(as long as we are working on a 64 bit processor.)</a:t>
            </a:r>
          </a:p>
        </p:txBody>
      </p:sp>
    </p:spTree>
    <p:extLst>
      <p:ext uri="{BB962C8B-B14F-4D97-AF65-F5344CB8AC3E}">
        <p14:creationId xmlns:p14="http://schemas.microsoft.com/office/powerpoint/2010/main" val="252429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7772400" cy="573088"/>
          </a:xfrm>
        </p:spPr>
        <p:txBody>
          <a:bodyPr>
            <a:noAutofit/>
          </a:bodyPr>
          <a:lstStyle/>
          <a:p>
            <a:r>
              <a:rPr lang="en-US" sz="4000" dirty="0"/>
              <a:t>Simple Memory Addressing 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/>
              <a:t>Normal	(R)	</a:t>
            </a:r>
            <a:r>
              <a:rPr lang="en-US" dirty="0" err="1"/>
              <a:t>Mem[Reg[R</a:t>
            </a:r>
            <a:r>
              <a:rPr lang="en-US" dirty="0"/>
              <a:t>]]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memory address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Aha! Pointer dereferencing in C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1" dirty="0" err="1">
                <a:latin typeface="Courier New" pitchFamily="49" charset="0"/>
              </a:rPr>
              <a:t>movq</a:t>
            </a:r>
            <a:r>
              <a:rPr lang="en-US" sz="2400" b="1" dirty="0">
                <a:latin typeface="Courier New" pitchFamily="49" charset="0"/>
              </a:rPr>
              <a:t> (%</a:t>
            </a:r>
            <a:r>
              <a:rPr lang="en-US" sz="2400" b="1" dirty="0" err="1">
                <a:latin typeface="Courier New" pitchFamily="49" charset="0"/>
              </a:rPr>
              <a:t>rcx</a:t>
            </a:r>
            <a:r>
              <a:rPr lang="en-US" sz="2400" b="1" dirty="0">
                <a:latin typeface="Courier New" pitchFamily="49" charset="0"/>
              </a:rPr>
              <a:t>),%</a:t>
            </a:r>
            <a:r>
              <a:rPr lang="en-US" sz="2400" b="1" dirty="0" err="1">
                <a:latin typeface="Courier New" pitchFamily="49" charset="0"/>
              </a:rPr>
              <a:t>rax</a:t>
            </a:r>
            <a:endParaRPr lang="en-US" sz="2400" b="1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endParaRPr lang="en-US" sz="2400" dirty="0"/>
          </a:p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/>
              <a:t>Displacement	D(R)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[R]+D]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start of memory region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Constant displacement D specifies offset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1" dirty="0" err="1">
                <a:latin typeface="Courier New" pitchFamily="49" charset="0"/>
              </a:rPr>
              <a:t>movq</a:t>
            </a:r>
            <a:r>
              <a:rPr lang="en-US" sz="2400" b="1" dirty="0">
                <a:latin typeface="Courier New" pitchFamily="49" charset="0"/>
              </a:rPr>
              <a:t> 8(%</a:t>
            </a:r>
            <a:r>
              <a:rPr lang="en-US" sz="2400" b="1" dirty="0" err="1">
                <a:latin typeface="Courier New" pitchFamily="49" charset="0"/>
              </a:rPr>
              <a:t>rbp</a:t>
            </a:r>
            <a:r>
              <a:rPr lang="en-US" sz="2400" b="1" dirty="0">
                <a:latin typeface="Courier New" pitchFamily="49" charset="0"/>
              </a:rPr>
              <a:t>),%</a:t>
            </a:r>
            <a:r>
              <a:rPr lang="en-US" sz="2400" b="1" dirty="0" err="1">
                <a:latin typeface="Courier New" pitchFamily="49" charset="0"/>
              </a:rPr>
              <a:t>rdx</a:t>
            </a:r>
            <a:endParaRPr lang="en-US" sz="24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254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19200"/>
            <a:ext cx="8001000" cy="573088"/>
          </a:xfrm>
        </p:spPr>
        <p:txBody>
          <a:bodyPr>
            <a:noAutofit/>
          </a:bodyPr>
          <a:lstStyle/>
          <a:p>
            <a:r>
              <a:rPr lang="en-US" sz="4000" dirty="0"/>
              <a:t>Simple Memory Addressing 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/>
              <a:t>Normal	(R)	</a:t>
            </a:r>
            <a:r>
              <a:rPr lang="en-US" dirty="0" err="1"/>
              <a:t>Mem[Reg[R</a:t>
            </a:r>
            <a:r>
              <a:rPr lang="en-US" dirty="0"/>
              <a:t>]]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memory address</a:t>
            </a:r>
            <a:br>
              <a:rPr lang="en-US" sz="2400" dirty="0"/>
            </a:br>
            <a:r>
              <a:rPr lang="en-US" sz="2400" b="1" dirty="0" err="1">
                <a:latin typeface="Courier New" pitchFamily="49" charset="0"/>
              </a:rPr>
              <a:t>movq</a:t>
            </a:r>
            <a:r>
              <a:rPr lang="en-US" sz="2400" b="1" dirty="0">
                <a:latin typeface="Courier New" pitchFamily="49" charset="0"/>
              </a:rPr>
              <a:t> (%</a:t>
            </a:r>
            <a:r>
              <a:rPr lang="en-US" sz="2400" b="1" dirty="0" err="1">
                <a:latin typeface="Courier New" pitchFamily="49" charset="0"/>
              </a:rPr>
              <a:t>rcx</a:t>
            </a:r>
            <a:r>
              <a:rPr lang="en-US" sz="2400" b="1" dirty="0">
                <a:latin typeface="Courier New" pitchFamily="49" charset="0"/>
              </a:rPr>
              <a:t>),%</a:t>
            </a:r>
            <a:r>
              <a:rPr lang="en-US" sz="2400" b="1" dirty="0" err="1">
                <a:latin typeface="Courier New" pitchFamily="49" charset="0"/>
              </a:rPr>
              <a:t>rax</a:t>
            </a:r>
            <a:endParaRPr lang="en-US" sz="2400" b="1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dirty="0">
                <a:latin typeface="Courier New" pitchFamily="49" charset="0"/>
              </a:rPr>
              <a:t>Are any of these a valid instruction on stdlinux?</a:t>
            </a:r>
          </a:p>
          <a:p>
            <a:pPr marL="338138" lvl="1" indent="0" defTabSz="895350">
              <a:buNone/>
              <a:tabLst>
                <a:tab pos="2349500" algn="l"/>
                <a:tab pos="41148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</a:rPr>
              <a:t>movq</a:t>
            </a:r>
            <a:r>
              <a:rPr lang="en-US" b="1" dirty="0">
                <a:latin typeface="Courier New" pitchFamily="49" charset="0"/>
              </a:rPr>
              <a:t> (%</a:t>
            </a:r>
            <a:r>
              <a:rPr lang="en-US" b="1" dirty="0" err="1">
                <a:latin typeface="Courier New" pitchFamily="49" charset="0"/>
              </a:rPr>
              <a:t>ecx</a:t>
            </a:r>
            <a:r>
              <a:rPr lang="en-US" b="1" dirty="0">
                <a:latin typeface="Courier New" pitchFamily="49" charset="0"/>
              </a:rPr>
              <a:t>),%</a:t>
            </a:r>
            <a:r>
              <a:rPr lang="en-US" b="1" dirty="0" err="1">
                <a:latin typeface="Courier New" pitchFamily="49" charset="0"/>
              </a:rPr>
              <a:t>rax</a:t>
            </a:r>
            <a:endParaRPr lang="en-US" b="1" dirty="0">
              <a:latin typeface="Courier New" pitchFamily="49" charset="0"/>
            </a:endParaRPr>
          </a:p>
          <a:p>
            <a:pPr marL="338138" lvl="1" indent="0" defTabSz="895350">
              <a:buNone/>
              <a:tabLst>
                <a:tab pos="2349500" algn="l"/>
                <a:tab pos="4114800" algn="l"/>
              </a:tabLst>
            </a:pPr>
            <a:r>
              <a:rPr lang="en-US" sz="2400" b="1" dirty="0">
                <a:latin typeface="Courier New" pitchFamily="49" charset="0"/>
              </a:rPr>
              <a:t>  </a:t>
            </a:r>
            <a:r>
              <a:rPr lang="en-US" sz="2400" b="1" dirty="0" err="1">
                <a:latin typeface="Courier New" pitchFamily="49" charset="0"/>
              </a:rPr>
              <a:t>movl</a:t>
            </a:r>
            <a:r>
              <a:rPr lang="en-US" sz="2400" b="1" dirty="0">
                <a:latin typeface="Courier New" pitchFamily="49" charset="0"/>
              </a:rPr>
              <a:t> (%</a:t>
            </a:r>
            <a:r>
              <a:rPr lang="en-US" sz="2400" b="1" dirty="0" err="1">
                <a:latin typeface="Courier New" pitchFamily="49" charset="0"/>
              </a:rPr>
              <a:t>ecx</a:t>
            </a:r>
            <a:r>
              <a:rPr lang="en-US" sz="2400" b="1" dirty="0">
                <a:latin typeface="Courier New" pitchFamily="49" charset="0"/>
              </a:rPr>
              <a:t>),%</a:t>
            </a:r>
            <a:r>
              <a:rPr lang="en-US" sz="2400" b="1" dirty="0" err="1">
                <a:latin typeface="Courier New" pitchFamily="49" charset="0"/>
              </a:rPr>
              <a:t>eax</a:t>
            </a:r>
            <a:endParaRPr lang="en-US" sz="2400" b="1" dirty="0">
              <a:latin typeface="Courier New" pitchFamily="49" charset="0"/>
            </a:endParaRPr>
          </a:p>
          <a:p>
            <a:pPr marL="338138" lvl="1" indent="0" defTabSz="895350">
              <a:buNone/>
              <a:tabLst>
                <a:tab pos="2349500" algn="l"/>
                <a:tab pos="4114800" algn="l"/>
              </a:tabLst>
            </a:pPr>
            <a:r>
              <a:rPr lang="en-US" b="1" dirty="0">
                <a:latin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</a:rPr>
              <a:t>movb</a:t>
            </a:r>
            <a:r>
              <a:rPr lang="en-US" b="1" dirty="0">
                <a:latin typeface="Courier New" pitchFamily="49" charset="0"/>
              </a:rPr>
              <a:t> (%</a:t>
            </a:r>
            <a:r>
              <a:rPr lang="en-US" b="1" dirty="0" err="1">
                <a:latin typeface="Courier New" pitchFamily="49" charset="0"/>
              </a:rPr>
              <a:t>rax</a:t>
            </a:r>
            <a:r>
              <a:rPr lang="en-US" b="1" dirty="0">
                <a:latin typeface="Courier New" pitchFamily="49" charset="0"/>
              </a:rPr>
              <a:t>),%al</a:t>
            </a:r>
            <a:endParaRPr lang="en-US" sz="2400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90470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19200"/>
            <a:ext cx="7848600" cy="573088"/>
          </a:xfrm>
        </p:spPr>
        <p:txBody>
          <a:bodyPr>
            <a:noAutofit/>
          </a:bodyPr>
          <a:lstStyle/>
          <a:p>
            <a:r>
              <a:rPr lang="en-US" sz="4000" dirty="0"/>
              <a:t>Simple Memory Addressing 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/>
              <a:t>Normal	(R)	</a:t>
            </a:r>
            <a:r>
              <a:rPr lang="en-US" dirty="0" err="1"/>
              <a:t>Mem[Reg[R</a:t>
            </a:r>
            <a:r>
              <a:rPr lang="en-US" dirty="0"/>
              <a:t>]]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memory address</a:t>
            </a:r>
            <a:br>
              <a:rPr lang="en-US" sz="2400" dirty="0"/>
            </a:br>
            <a:r>
              <a:rPr lang="en-US" sz="2400" b="1" dirty="0" err="1">
                <a:latin typeface="Courier New" pitchFamily="49" charset="0"/>
              </a:rPr>
              <a:t>movq</a:t>
            </a:r>
            <a:r>
              <a:rPr lang="en-US" sz="2400" b="1" dirty="0">
                <a:latin typeface="Courier New" pitchFamily="49" charset="0"/>
              </a:rPr>
              <a:t> (%</a:t>
            </a:r>
            <a:r>
              <a:rPr lang="en-US" sz="2400" b="1" dirty="0" err="1">
                <a:latin typeface="Courier New" pitchFamily="49" charset="0"/>
              </a:rPr>
              <a:t>rcx</a:t>
            </a:r>
            <a:r>
              <a:rPr lang="en-US" sz="2400" b="1" dirty="0">
                <a:latin typeface="Courier New" pitchFamily="49" charset="0"/>
              </a:rPr>
              <a:t>),%</a:t>
            </a:r>
            <a:r>
              <a:rPr lang="en-US" sz="2400" b="1" dirty="0" err="1">
                <a:latin typeface="Courier New" pitchFamily="49" charset="0"/>
              </a:rPr>
              <a:t>rax</a:t>
            </a:r>
            <a:endParaRPr lang="en-US" sz="2400" b="1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dirty="0">
                <a:latin typeface="Courier New" pitchFamily="49" charset="0"/>
              </a:rPr>
              <a:t>Are any of these a valid instruction on stdlinux?</a:t>
            </a:r>
          </a:p>
          <a:p>
            <a:pPr marL="338138" lvl="1" indent="0" defTabSz="895350">
              <a:buNone/>
              <a:tabLst>
                <a:tab pos="2349500" algn="l"/>
                <a:tab pos="41148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</a:rPr>
              <a:t>movq</a:t>
            </a:r>
            <a:r>
              <a:rPr lang="en-US" b="1" dirty="0">
                <a:latin typeface="Courier New" pitchFamily="49" charset="0"/>
              </a:rPr>
              <a:t> (%</a:t>
            </a:r>
            <a:r>
              <a:rPr lang="en-US" b="1" dirty="0" err="1">
                <a:latin typeface="Courier New" pitchFamily="49" charset="0"/>
              </a:rPr>
              <a:t>ecx</a:t>
            </a:r>
            <a:r>
              <a:rPr lang="en-US" b="1" dirty="0">
                <a:latin typeface="Courier New" pitchFamily="49" charset="0"/>
              </a:rPr>
              <a:t>),%</a:t>
            </a:r>
            <a:r>
              <a:rPr lang="en-US" b="1" dirty="0" err="1">
                <a:latin typeface="Courier New" pitchFamily="49" charset="0"/>
              </a:rPr>
              <a:t>rax</a:t>
            </a: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#No. must use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</a:rPr>
              <a:t>rcx</a:t>
            </a:r>
            <a:endParaRPr lang="en-US" b="1" dirty="0">
              <a:latin typeface="Courier New" pitchFamily="49" charset="0"/>
            </a:endParaRPr>
          </a:p>
          <a:p>
            <a:pPr marL="338138" lvl="1" indent="0" defTabSz="895350">
              <a:buNone/>
              <a:tabLst>
                <a:tab pos="2349500" algn="l"/>
                <a:tab pos="4114800" algn="l"/>
              </a:tabLst>
            </a:pPr>
            <a:r>
              <a:rPr lang="en-US" sz="2400" b="1" dirty="0">
                <a:latin typeface="Courier New" pitchFamily="49" charset="0"/>
              </a:rPr>
              <a:t>  </a:t>
            </a:r>
            <a:r>
              <a:rPr lang="en-US" sz="2400" b="1" dirty="0" err="1">
                <a:latin typeface="Courier New" pitchFamily="49" charset="0"/>
              </a:rPr>
              <a:t>movl</a:t>
            </a:r>
            <a:r>
              <a:rPr lang="en-US" sz="2400" b="1" dirty="0">
                <a:latin typeface="Courier New" pitchFamily="49" charset="0"/>
              </a:rPr>
              <a:t> (%</a:t>
            </a:r>
            <a:r>
              <a:rPr lang="en-US" sz="2400" b="1" dirty="0" err="1">
                <a:latin typeface="Courier New" pitchFamily="49" charset="0"/>
              </a:rPr>
              <a:t>ecx</a:t>
            </a:r>
            <a:r>
              <a:rPr lang="en-US" sz="2400" b="1" dirty="0">
                <a:latin typeface="Courier New" pitchFamily="49" charset="0"/>
              </a:rPr>
              <a:t>),%</a:t>
            </a:r>
            <a:r>
              <a:rPr lang="en-US" sz="2400" b="1" dirty="0" err="1">
                <a:latin typeface="Courier New" pitchFamily="49" charset="0"/>
              </a:rPr>
              <a:t>eax</a:t>
            </a:r>
            <a:r>
              <a:rPr lang="en-US" sz="2400" b="1" dirty="0">
                <a:latin typeface="Courier New" pitchFamily="49" charset="0"/>
              </a:rPr>
              <a:t>	</a:t>
            </a:r>
          </a:p>
          <a:p>
            <a:pPr marL="338138" lvl="1" indent="0" defTabSz="895350">
              <a:buNone/>
              <a:tabLst>
                <a:tab pos="2349500" algn="l"/>
                <a:tab pos="4114800" algn="l"/>
              </a:tabLst>
            </a:pPr>
            <a:r>
              <a:rPr lang="en-US" b="1" dirty="0">
                <a:latin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</a:rPr>
              <a:t>movb</a:t>
            </a:r>
            <a:r>
              <a:rPr lang="en-US" b="1" dirty="0">
                <a:latin typeface="Courier New" pitchFamily="49" charset="0"/>
              </a:rPr>
              <a:t> (%</a:t>
            </a:r>
            <a:r>
              <a:rPr lang="en-US" b="1" dirty="0" err="1">
                <a:latin typeface="Courier New" pitchFamily="49" charset="0"/>
              </a:rPr>
              <a:t>rax</a:t>
            </a:r>
            <a:r>
              <a:rPr lang="en-US" b="1" dirty="0">
                <a:latin typeface="Courier New" pitchFamily="49" charset="0"/>
              </a:rPr>
              <a:t>),%al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</a:rPr>
              <a:t>	</a:t>
            </a:r>
            <a:endParaRPr lang="en-US" sz="2400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999849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19200"/>
            <a:ext cx="8534400" cy="573088"/>
          </a:xfrm>
        </p:spPr>
        <p:txBody>
          <a:bodyPr>
            <a:noAutofit/>
          </a:bodyPr>
          <a:lstStyle/>
          <a:p>
            <a:r>
              <a:rPr lang="en-US" sz="4000" dirty="0"/>
              <a:t>Simple Memory Addressing 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/>
              <a:t>Normal	(R)	</a:t>
            </a:r>
            <a:r>
              <a:rPr lang="en-US" dirty="0" err="1"/>
              <a:t>Mem[Reg[R</a:t>
            </a:r>
            <a:r>
              <a:rPr lang="en-US" dirty="0"/>
              <a:t>]]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memory address</a:t>
            </a:r>
            <a:br>
              <a:rPr lang="en-US" sz="2400" dirty="0"/>
            </a:br>
            <a:r>
              <a:rPr lang="en-US" sz="2400" b="1" dirty="0" err="1">
                <a:latin typeface="Courier New" pitchFamily="49" charset="0"/>
              </a:rPr>
              <a:t>movq</a:t>
            </a:r>
            <a:r>
              <a:rPr lang="en-US" sz="2400" b="1" dirty="0">
                <a:latin typeface="Courier New" pitchFamily="49" charset="0"/>
              </a:rPr>
              <a:t> (%</a:t>
            </a:r>
            <a:r>
              <a:rPr lang="en-US" sz="2400" b="1" dirty="0" err="1">
                <a:latin typeface="Courier New" pitchFamily="49" charset="0"/>
              </a:rPr>
              <a:t>rcx</a:t>
            </a:r>
            <a:r>
              <a:rPr lang="en-US" sz="2400" b="1" dirty="0">
                <a:latin typeface="Courier New" pitchFamily="49" charset="0"/>
              </a:rPr>
              <a:t>),%</a:t>
            </a:r>
            <a:r>
              <a:rPr lang="en-US" sz="2400" b="1" dirty="0" err="1">
                <a:latin typeface="Courier New" pitchFamily="49" charset="0"/>
              </a:rPr>
              <a:t>rax</a:t>
            </a:r>
            <a:endParaRPr lang="en-US" sz="2400" b="1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dirty="0">
                <a:latin typeface="Courier New" pitchFamily="49" charset="0"/>
              </a:rPr>
              <a:t>Are any of these a valid instruction on stdlinux?</a:t>
            </a:r>
          </a:p>
          <a:p>
            <a:pPr marL="338138" lvl="1" indent="0" defTabSz="895350">
              <a:buNone/>
              <a:tabLst>
                <a:tab pos="2349500" algn="l"/>
                <a:tab pos="41148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</a:rPr>
              <a:t>movq</a:t>
            </a:r>
            <a:r>
              <a:rPr lang="en-US" b="1" dirty="0">
                <a:latin typeface="Courier New" pitchFamily="49" charset="0"/>
              </a:rPr>
              <a:t> (%</a:t>
            </a:r>
            <a:r>
              <a:rPr lang="en-US" b="1" dirty="0" err="1">
                <a:latin typeface="Courier New" pitchFamily="49" charset="0"/>
              </a:rPr>
              <a:t>ecx</a:t>
            </a:r>
            <a:r>
              <a:rPr lang="en-US" b="1" dirty="0">
                <a:latin typeface="Courier New" pitchFamily="49" charset="0"/>
              </a:rPr>
              <a:t>),%</a:t>
            </a:r>
            <a:r>
              <a:rPr lang="en-US" b="1" dirty="0" err="1">
                <a:latin typeface="Courier New" pitchFamily="49" charset="0"/>
              </a:rPr>
              <a:t>rax</a:t>
            </a: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#No. must use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</a:rPr>
              <a:t>rcx</a:t>
            </a:r>
            <a:endParaRPr lang="en-US" b="1" dirty="0">
              <a:latin typeface="Courier New" pitchFamily="49" charset="0"/>
            </a:endParaRPr>
          </a:p>
          <a:p>
            <a:pPr marL="338138" lvl="1" indent="0" defTabSz="895350">
              <a:buNone/>
              <a:tabLst>
                <a:tab pos="2349500" algn="l"/>
                <a:tab pos="4114800" algn="l"/>
              </a:tabLst>
            </a:pPr>
            <a:r>
              <a:rPr lang="en-US" sz="2400" b="1" dirty="0">
                <a:latin typeface="Courier New" pitchFamily="49" charset="0"/>
              </a:rPr>
              <a:t>  </a:t>
            </a:r>
            <a:r>
              <a:rPr lang="en-US" sz="2400" b="1" dirty="0" err="1">
                <a:latin typeface="Courier New" pitchFamily="49" charset="0"/>
              </a:rPr>
              <a:t>movl</a:t>
            </a:r>
            <a:r>
              <a:rPr lang="en-US" sz="2400" b="1" dirty="0">
                <a:latin typeface="Courier New" pitchFamily="49" charset="0"/>
              </a:rPr>
              <a:t> (%</a:t>
            </a:r>
            <a:r>
              <a:rPr lang="en-US" sz="2400" b="1" dirty="0" err="1">
                <a:latin typeface="Courier New" pitchFamily="49" charset="0"/>
              </a:rPr>
              <a:t>ecx</a:t>
            </a:r>
            <a:r>
              <a:rPr lang="en-US" sz="2400" b="1" dirty="0">
                <a:latin typeface="Courier New" pitchFamily="49" charset="0"/>
              </a:rPr>
              <a:t>),%</a:t>
            </a:r>
            <a:r>
              <a:rPr lang="en-US" sz="2400" b="1" dirty="0" err="1">
                <a:latin typeface="Courier New" pitchFamily="49" charset="0"/>
              </a:rPr>
              <a:t>eax</a:t>
            </a:r>
            <a:r>
              <a:rPr lang="en-US" sz="2400" b="1" dirty="0">
                <a:latin typeface="Courier New" pitchFamily="49" charset="0"/>
              </a:rPr>
              <a:t>	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</a:rPr>
              <a:t>#No. must use %</a:t>
            </a:r>
            <a:r>
              <a:rPr lang="en-US" sz="2400" b="1" dirty="0" err="1">
                <a:solidFill>
                  <a:srgbClr val="FF0000"/>
                </a:solidFill>
                <a:latin typeface="Courier New" pitchFamily="49" charset="0"/>
              </a:rPr>
              <a:t>rcx</a:t>
            </a:r>
            <a:endParaRPr lang="en-US" sz="2400" b="1" dirty="0">
              <a:solidFill>
                <a:srgbClr val="FF0000"/>
              </a:solidFill>
              <a:latin typeface="Courier New" pitchFamily="49" charset="0"/>
            </a:endParaRPr>
          </a:p>
          <a:p>
            <a:pPr marL="338138" lvl="1" indent="0" defTabSz="895350">
              <a:buNone/>
              <a:tabLst>
                <a:tab pos="2349500" algn="l"/>
                <a:tab pos="41148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		# l suffix and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</a:rPr>
              <a:t>dest</a:t>
            </a:r>
            <a:endParaRPr lang="en-US" b="1" dirty="0">
              <a:solidFill>
                <a:srgbClr val="FF0000"/>
              </a:solidFill>
              <a:latin typeface="Courier New" pitchFamily="49" charset="0"/>
            </a:endParaRPr>
          </a:p>
          <a:p>
            <a:pPr marL="338138" lvl="1" indent="0" defTabSz="895350">
              <a:buNone/>
              <a:tabLst>
                <a:tab pos="2349500" algn="l"/>
                <a:tab pos="41148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		# of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</a:rPr>
              <a:t>eax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 is OK</a:t>
            </a:r>
            <a:endParaRPr lang="en-US" sz="2400" b="1" dirty="0">
              <a:latin typeface="Courier New" pitchFamily="49" charset="0"/>
            </a:endParaRPr>
          </a:p>
          <a:p>
            <a:pPr marL="338138" lvl="1" indent="0" defTabSz="895350">
              <a:buNone/>
              <a:tabLst>
                <a:tab pos="2349500" algn="l"/>
                <a:tab pos="4114800" algn="l"/>
              </a:tabLst>
            </a:pPr>
            <a:r>
              <a:rPr lang="en-US" b="1" dirty="0">
                <a:latin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</a:rPr>
              <a:t>movb</a:t>
            </a:r>
            <a:r>
              <a:rPr lang="en-US" b="1" dirty="0">
                <a:latin typeface="Courier New" pitchFamily="49" charset="0"/>
              </a:rPr>
              <a:t> (%</a:t>
            </a:r>
            <a:r>
              <a:rPr lang="en-US" b="1" dirty="0" err="1">
                <a:latin typeface="Courier New" pitchFamily="49" charset="0"/>
              </a:rPr>
              <a:t>rax</a:t>
            </a:r>
            <a:r>
              <a:rPr lang="en-US" b="1" dirty="0">
                <a:latin typeface="Courier New" pitchFamily="49" charset="0"/>
              </a:rPr>
              <a:t>),%al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</a:rPr>
              <a:t>	</a:t>
            </a:r>
            <a:endParaRPr lang="en-US" sz="2400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2162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19200"/>
            <a:ext cx="8382000" cy="573088"/>
          </a:xfrm>
        </p:spPr>
        <p:txBody>
          <a:bodyPr>
            <a:noAutofit/>
          </a:bodyPr>
          <a:lstStyle/>
          <a:p>
            <a:r>
              <a:rPr lang="en-US" sz="4000" dirty="0"/>
              <a:t>Simple Memory Addressing 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/>
              <a:t>Normal	(R)	</a:t>
            </a:r>
            <a:r>
              <a:rPr lang="en-US" dirty="0" err="1"/>
              <a:t>Mem[Reg[R</a:t>
            </a:r>
            <a:r>
              <a:rPr lang="en-US" dirty="0"/>
              <a:t>]]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memory address</a:t>
            </a:r>
            <a:br>
              <a:rPr lang="en-US" sz="2400" dirty="0"/>
            </a:br>
            <a:r>
              <a:rPr lang="en-US" sz="2400" b="1" dirty="0" err="1">
                <a:latin typeface="Courier New" pitchFamily="49" charset="0"/>
              </a:rPr>
              <a:t>movq</a:t>
            </a:r>
            <a:r>
              <a:rPr lang="en-US" sz="2400" b="1" dirty="0">
                <a:latin typeface="Courier New" pitchFamily="49" charset="0"/>
              </a:rPr>
              <a:t> (%</a:t>
            </a:r>
            <a:r>
              <a:rPr lang="en-US" sz="2400" b="1" dirty="0" err="1">
                <a:latin typeface="Courier New" pitchFamily="49" charset="0"/>
              </a:rPr>
              <a:t>rcx</a:t>
            </a:r>
            <a:r>
              <a:rPr lang="en-US" sz="2400" b="1" dirty="0">
                <a:latin typeface="Courier New" pitchFamily="49" charset="0"/>
              </a:rPr>
              <a:t>),%</a:t>
            </a:r>
            <a:r>
              <a:rPr lang="en-US" sz="2400" b="1" dirty="0" err="1">
                <a:latin typeface="Courier New" pitchFamily="49" charset="0"/>
              </a:rPr>
              <a:t>rax</a:t>
            </a:r>
            <a:endParaRPr lang="en-US" sz="2400" b="1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dirty="0">
                <a:latin typeface="Courier New" pitchFamily="49" charset="0"/>
              </a:rPr>
              <a:t>Are any of these a valid instruction on stdlinux?</a:t>
            </a:r>
          </a:p>
          <a:p>
            <a:pPr marL="338138" lvl="1" indent="0" defTabSz="895350">
              <a:buNone/>
              <a:tabLst>
                <a:tab pos="2349500" algn="l"/>
                <a:tab pos="41148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</a:rPr>
              <a:t>movq</a:t>
            </a:r>
            <a:r>
              <a:rPr lang="en-US" b="1" dirty="0">
                <a:latin typeface="Courier New" pitchFamily="49" charset="0"/>
              </a:rPr>
              <a:t> (%</a:t>
            </a:r>
            <a:r>
              <a:rPr lang="en-US" b="1" dirty="0" err="1">
                <a:latin typeface="Courier New" pitchFamily="49" charset="0"/>
              </a:rPr>
              <a:t>ecx</a:t>
            </a:r>
            <a:r>
              <a:rPr lang="en-US" b="1" dirty="0">
                <a:latin typeface="Courier New" pitchFamily="49" charset="0"/>
              </a:rPr>
              <a:t>),%</a:t>
            </a:r>
            <a:r>
              <a:rPr lang="en-US" b="1" dirty="0" err="1">
                <a:latin typeface="Courier New" pitchFamily="49" charset="0"/>
              </a:rPr>
              <a:t>rax</a:t>
            </a: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#No. must use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</a:rPr>
              <a:t>rcx</a:t>
            </a:r>
            <a:endParaRPr lang="en-US" b="1" dirty="0">
              <a:latin typeface="Courier New" pitchFamily="49" charset="0"/>
            </a:endParaRPr>
          </a:p>
          <a:p>
            <a:pPr marL="338138" lvl="1" indent="0" defTabSz="895350">
              <a:buNone/>
              <a:tabLst>
                <a:tab pos="2349500" algn="l"/>
                <a:tab pos="4114800" algn="l"/>
              </a:tabLst>
            </a:pPr>
            <a:r>
              <a:rPr lang="en-US" sz="2400" b="1" dirty="0">
                <a:latin typeface="Courier New" pitchFamily="49" charset="0"/>
              </a:rPr>
              <a:t>  </a:t>
            </a:r>
            <a:r>
              <a:rPr lang="en-US" sz="2400" b="1" dirty="0" err="1">
                <a:latin typeface="Courier New" pitchFamily="49" charset="0"/>
              </a:rPr>
              <a:t>movl</a:t>
            </a:r>
            <a:r>
              <a:rPr lang="en-US" sz="2400" b="1" dirty="0">
                <a:latin typeface="Courier New" pitchFamily="49" charset="0"/>
              </a:rPr>
              <a:t> (%</a:t>
            </a:r>
            <a:r>
              <a:rPr lang="en-US" sz="2400" b="1" dirty="0" err="1">
                <a:latin typeface="Courier New" pitchFamily="49" charset="0"/>
              </a:rPr>
              <a:t>ecx</a:t>
            </a:r>
            <a:r>
              <a:rPr lang="en-US" sz="2400" b="1" dirty="0">
                <a:latin typeface="Courier New" pitchFamily="49" charset="0"/>
              </a:rPr>
              <a:t>),%</a:t>
            </a:r>
            <a:r>
              <a:rPr lang="en-US" sz="2400" b="1" dirty="0" err="1">
                <a:latin typeface="Courier New" pitchFamily="49" charset="0"/>
              </a:rPr>
              <a:t>eax</a:t>
            </a:r>
            <a:r>
              <a:rPr lang="en-US" sz="2400" b="1" dirty="0">
                <a:latin typeface="Courier New" pitchFamily="49" charset="0"/>
              </a:rPr>
              <a:t>	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</a:rPr>
              <a:t>#No. must use %</a:t>
            </a:r>
            <a:r>
              <a:rPr lang="en-US" sz="2400" b="1" dirty="0" err="1">
                <a:solidFill>
                  <a:srgbClr val="FF0000"/>
                </a:solidFill>
                <a:latin typeface="Courier New" pitchFamily="49" charset="0"/>
              </a:rPr>
              <a:t>rcx</a:t>
            </a:r>
            <a:endParaRPr lang="en-US" sz="2400" b="1" dirty="0">
              <a:solidFill>
                <a:srgbClr val="FF0000"/>
              </a:solidFill>
              <a:latin typeface="Courier New" pitchFamily="49" charset="0"/>
            </a:endParaRPr>
          </a:p>
          <a:p>
            <a:pPr marL="338138" lvl="1" indent="0" defTabSz="895350">
              <a:buNone/>
              <a:tabLst>
                <a:tab pos="2349500" algn="l"/>
                <a:tab pos="41148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		# l suffix and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</a:rPr>
              <a:t>dest</a:t>
            </a:r>
            <a:endParaRPr lang="en-US" b="1" dirty="0">
              <a:solidFill>
                <a:srgbClr val="FF0000"/>
              </a:solidFill>
              <a:latin typeface="Courier New" pitchFamily="49" charset="0"/>
            </a:endParaRPr>
          </a:p>
          <a:p>
            <a:pPr marL="338138" lvl="1" indent="0" defTabSz="895350">
              <a:buNone/>
              <a:tabLst>
                <a:tab pos="2349500" algn="l"/>
                <a:tab pos="41148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		# of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</a:rPr>
              <a:t>eax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 is OK</a:t>
            </a:r>
            <a:endParaRPr lang="en-US" b="1" dirty="0">
              <a:latin typeface="Courier New" pitchFamily="49" charset="0"/>
            </a:endParaRPr>
          </a:p>
          <a:p>
            <a:pPr marL="338138" lvl="1" indent="0" defTabSz="895350">
              <a:buNone/>
              <a:tabLst>
                <a:tab pos="2349500" algn="l"/>
                <a:tab pos="4114800" algn="l"/>
              </a:tabLst>
            </a:pPr>
            <a:r>
              <a:rPr lang="en-US" b="1" dirty="0">
                <a:latin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</a:rPr>
              <a:t>movb</a:t>
            </a:r>
            <a:r>
              <a:rPr lang="en-US" b="1" dirty="0">
                <a:latin typeface="Courier New" pitchFamily="49" charset="0"/>
              </a:rPr>
              <a:t> (%</a:t>
            </a:r>
            <a:r>
              <a:rPr lang="en-US" b="1" dirty="0" err="1">
                <a:latin typeface="Courier New" pitchFamily="49" charset="0"/>
              </a:rPr>
              <a:t>rax</a:t>
            </a:r>
            <a:r>
              <a:rPr lang="en-US" b="1" dirty="0">
                <a:latin typeface="Courier New" pitchFamily="49" charset="0"/>
              </a:rPr>
              <a:t>),%al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	#Yes! Address is 8</a:t>
            </a:r>
          </a:p>
          <a:p>
            <a:pPr marL="338138" lvl="1" indent="0" defTabSz="895350">
              <a:buNone/>
              <a:tabLst>
                <a:tab pos="2349500" algn="l"/>
                <a:tab pos="41148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		#byte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</a:rPr>
              <a:t>reg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, suffix			#and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</a:rPr>
              <a:t>dest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 are 1 byte</a:t>
            </a:r>
            <a:r>
              <a:rPr lang="en-US" b="1" dirty="0">
                <a:latin typeface="Courier New" pitchFamily="49" charset="0"/>
              </a:rPr>
              <a:t>	</a:t>
            </a:r>
            <a:endParaRPr lang="en-US" sz="2400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66676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Assembler directives (“pseudo-ops”)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1800" dirty="0"/>
              <a:t>.file </a:t>
            </a:r>
          </a:p>
          <a:p>
            <a:pPr marL="941759" lvl="2" rtl="0"/>
            <a:r>
              <a:rPr lang="en-US" sz="1800" dirty="0"/>
              <a:t>Allows a name to be assigned to the assembly language source code file.</a:t>
            </a:r>
          </a:p>
          <a:p>
            <a:r>
              <a:rPr lang="en-US" sz="1800" dirty="0"/>
              <a:t>.section</a:t>
            </a:r>
          </a:p>
          <a:p>
            <a:pPr marL="941759" lvl="2" rtl="0"/>
            <a:r>
              <a:rPr lang="en-US" sz="1800" dirty="0"/>
              <a:t>This makes the specified section the current section.</a:t>
            </a:r>
          </a:p>
          <a:p>
            <a:pPr marL="565200" lvl="1" rtl="0"/>
            <a:r>
              <a:rPr lang="en-US" sz="1800" dirty="0"/>
              <a:t>.</a:t>
            </a:r>
            <a:r>
              <a:rPr lang="en-US" sz="1800" dirty="0" err="1"/>
              <a:t>rodata</a:t>
            </a:r>
            <a:endParaRPr lang="en-US" sz="1800" dirty="0"/>
          </a:p>
          <a:p>
            <a:pPr marL="941759" lvl="2" rtl="0"/>
            <a:r>
              <a:rPr lang="en-US" sz="1800" dirty="0"/>
              <a:t>Specifies that the following data is to be placed in the read only memory portion of the executable</a:t>
            </a:r>
          </a:p>
          <a:p>
            <a:r>
              <a:rPr lang="en-US" sz="1800" i="1" dirty="0"/>
              <a:t>.</a:t>
            </a:r>
            <a:r>
              <a:rPr lang="en-US" sz="1800" dirty="0"/>
              <a:t>string</a:t>
            </a:r>
          </a:p>
          <a:p>
            <a:pPr lvl="1"/>
            <a:r>
              <a:rPr lang="en-US" sz="1800" dirty="0"/>
              <a:t>Specifies that the characters enclosed in quotation marks are to be stored in memory, terminated by a null byte</a:t>
            </a:r>
          </a:p>
          <a:p>
            <a:r>
              <a:rPr lang="en-US" sz="1800" dirty="0"/>
              <a:t>.data</a:t>
            </a:r>
          </a:p>
          <a:p>
            <a:pPr lvl="1"/>
            <a:r>
              <a:rPr lang="en-US" sz="1800" dirty="0"/>
              <a:t>Changes or sets the current section to the data section</a:t>
            </a:r>
          </a:p>
          <a:p>
            <a:r>
              <a:rPr lang="en-US" sz="1800" dirty="0"/>
              <a:t>.text</a:t>
            </a:r>
          </a:p>
          <a:p>
            <a:pPr marL="941759" lvl="2" rtl="0"/>
            <a:r>
              <a:rPr lang="en-US" sz="1800" dirty="0"/>
              <a:t>Changes or sets the current section to the text (or code) section</a:t>
            </a:r>
          </a:p>
          <a:p>
            <a:pPr marL="10800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523784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905000"/>
            <a:ext cx="7658100" cy="573088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of Simple Addressing Modes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304800" y="2951202"/>
            <a:ext cx="3962400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+mj-lt"/>
              </a:rPr>
              <a:t>void swap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+mj-lt"/>
              </a:rPr>
              <a:t>   (long *</a:t>
            </a:r>
            <a:r>
              <a:rPr lang="en-US" sz="1800" dirty="0" err="1">
                <a:latin typeface="+mj-lt"/>
              </a:rPr>
              <a:t>xp</a:t>
            </a:r>
            <a:r>
              <a:rPr lang="en-US" sz="1800" dirty="0">
                <a:latin typeface="+mj-lt"/>
              </a:rPr>
              <a:t>, long *</a:t>
            </a:r>
            <a:r>
              <a:rPr lang="en-US" sz="1800" dirty="0" err="1">
                <a:latin typeface="+mj-lt"/>
              </a:rPr>
              <a:t>yp</a:t>
            </a:r>
            <a:r>
              <a:rPr lang="en-US" sz="1800" dirty="0">
                <a:latin typeface="+mj-lt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+mj-lt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+mj-lt"/>
              </a:rPr>
              <a:t>  long t0 = *</a:t>
            </a:r>
            <a:r>
              <a:rPr lang="en-US" sz="1800" dirty="0" err="1">
                <a:latin typeface="+mj-lt"/>
              </a:rPr>
              <a:t>xp</a:t>
            </a:r>
            <a:r>
              <a:rPr lang="en-US" sz="1800" dirty="0">
                <a:latin typeface="+mj-lt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+mj-lt"/>
              </a:rPr>
              <a:t>  long t1 = *</a:t>
            </a:r>
            <a:r>
              <a:rPr lang="en-US" sz="1800" dirty="0" err="1">
                <a:latin typeface="+mj-lt"/>
              </a:rPr>
              <a:t>yp</a:t>
            </a:r>
            <a:r>
              <a:rPr lang="en-US" sz="1800" dirty="0">
                <a:latin typeface="+mj-lt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+mj-lt"/>
              </a:rPr>
              <a:t>  *</a:t>
            </a:r>
            <a:r>
              <a:rPr lang="en-US" sz="1800" dirty="0" err="1">
                <a:latin typeface="+mj-lt"/>
              </a:rPr>
              <a:t>xp</a:t>
            </a:r>
            <a:r>
              <a:rPr lang="en-US" sz="1800" dirty="0">
                <a:latin typeface="+mj-lt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+mj-lt"/>
              </a:rPr>
              <a:t>  *</a:t>
            </a:r>
            <a:r>
              <a:rPr lang="en-US" sz="1800" dirty="0" err="1">
                <a:latin typeface="+mj-lt"/>
              </a:rPr>
              <a:t>yp</a:t>
            </a:r>
            <a:r>
              <a:rPr lang="en-US" sz="1800" dirty="0">
                <a:latin typeface="+mj-lt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+mj-lt"/>
              </a:rPr>
              <a:t>}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505325" y="3505200"/>
            <a:ext cx="41910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+mj-lt"/>
              </a:rPr>
              <a:t>swap: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>
                <a:latin typeface="+mj-lt"/>
              </a:rPr>
              <a:t>  </a:t>
            </a:r>
            <a:r>
              <a:rPr lang="ro-RO" sz="1800" dirty="0">
                <a:latin typeface="+mj-lt"/>
              </a:rPr>
              <a:t> movq    (%rdi), %rax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+mj-lt"/>
              </a:rPr>
              <a:t>   movq    (%rsi), %rdx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+mj-lt"/>
              </a:rPr>
              <a:t>   movq    %rdx, (%rdi)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+mj-lt"/>
              </a:rPr>
              <a:t>   movq    %rax, (%rsi)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+mj-lt"/>
              </a:rPr>
              <a:t>   ret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676871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077200" cy="954088"/>
          </a:xfrm>
        </p:spPr>
        <p:txBody>
          <a:bodyPr>
            <a:noAutofit/>
          </a:bodyPr>
          <a:lstStyle/>
          <a:p>
            <a:r>
              <a:rPr lang="en-US" sz="3800" dirty="0"/>
              <a:t>Complete Memory Addressing Modes</a:t>
            </a:r>
            <a:br>
              <a:rPr lang="en-US" sz="3800" dirty="0"/>
            </a:br>
            <a:r>
              <a:rPr lang="en-US" sz="1600" dirty="0"/>
              <a:t>See Figure 3.3 page 181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140700" cy="5410200"/>
          </a:xfrm>
        </p:spPr>
        <p:txBody>
          <a:bodyPr>
            <a:normAutofit lnSpcReduction="10000"/>
          </a:bodyPr>
          <a:lstStyle/>
          <a:p>
            <a:pPr marL="223838" indent="-223838" defTabSz="895350">
              <a:tabLst>
                <a:tab pos="1206500" algn="l"/>
                <a:tab pos="3657600" algn="l"/>
              </a:tabLst>
            </a:pPr>
            <a:r>
              <a:rPr lang="en-US" sz="2000" dirty="0"/>
              <a:t>Most General Form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sz="2000" dirty="0"/>
              <a:t>	</a:t>
            </a:r>
            <a:r>
              <a:rPr lang="en-US" sz="2000" b="1" dirty="0" err="1">
                <a:solidFill>
                  <a:srgbClr val="00B050"/>
                </a:solidFill>
              </a:rPr>
              <a:t>Imm</a:t>
            </a:r>
            <a:r>
              <a:rPr lang="en-US" sz="2000" b="1" dirty="0">
                <a:solidFill>
                  <a:srgbClr val="00B050"/>
                </a:solidFill>
              </a:rPr>
              <a:t>(</a:t>
            </a:r>
            <a:r>
              <a:rPr lang="en-US" sz="2000" b="1" dirty="0" err="1">
                <a:solidFill>
                  <a:srgbClr val="00B050"/>
                </a:solidFill>
              </a:rPr>
              <a:t>Rb,Ri,S</a:t>
            </a:r>
            <a:r>
              <a:rPr lang="en-US" sz="2000" b="1" dirty="0">
                <a:solidFill>
                  <a:srgbClr val="00B050"/>
                </a:solidFill>
              </a:rPr>
              <a:t>)         </a:t>
            </a:r>
            <a:r>
              <a:rPr lang="en-US" sz="2000" dirty="0"/>
              <a:t>Mem[</a:t>
            </a:r>
            <a:r>
              <a:rPr lang="en-US" sz="2000" dirty="0" err="1"/>
              <a:t>Imm</a:t>
            </a:r>
            <a:r>
              <a:rPr lang="en-US" sz="2000" dirty="0"/>
              <a:t>+ </a:t>
            </a:r>
            <a:r>
              <a:rPr lang="en-US" sz="2000" dirty="0" err="1"/>
              <a:t>Reg</a:t>
            </a:r>
            <a:r>
              <a:rPr lang="en-US" sz="2000" dirty="0"/>
              <a:t>[</a:t>
            </a:r>
            <a:r>
              <a:rPr lang="en-US" sz="2000" dirty="0" err="1"/>
              <a:t>Rb</a:t>
            </a:r>
            <a:r>
              <a:rPr lang="en-US" sz="2000" dirty="0"/>
              <a:t>]+S*</a:t>
            </a:r>
            <a:r>
              <a:rPr lang="en-US" sz="2000" dirty="0" err="1"/>
              <a:t>Reg</a:t>
            </a:r>
            <a:r>
              <a:rPr lang="en-US" sz="2000" dirty="0"/>
              <a:t>[</a:t>
            </a:r>
            <a:r>
              <a:rPr lang="en-US" sz="2000" dirty="0" err="1"/>
              <a:t>Ri</a:t>
            </a:r>
            <a:r>
              <a:rPr lang="en-US" sz="2000" dirty="0"/>
              <a:t>]]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sz="2000" dirty="0"/>
              <a:t>		                   or </a:t>
            </a:r>
            <a:r>
              <a:rPr lang="en-US" sz="2000" b="1" dirty="0">
                <a:solidFill>
                  <a:srgbClr val="00B050"/>
                </a:solidFill>
              </a:rPr>
              <a:t>Address = </a:t>
            </a:r>
            <a:r>
              <a:rPr lang="en-US" sz="2000" b="1" dirty="0" err="1">
                <a:solidFill>
                  <a:srgbClr val="00B050"/>
                </a:solidFill>
              </a:rPr>
              <a:t>Imm+Rb+Ri</a:t>
            </a:r>
            <a:r>
              <a:rPr lang="en-US" sz="2000" b="1" dirty="0">
                <a:solidFill>
                  <a:srgbClr val="00B050"/>
                </a:solidFill>
              </a:rPr>
              <a:t>*S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sz="2000" b="1" dirty="0" err="1">
                <a:solidFill>
                  <a:srgbClr val="00B050"/>
                </a:solidFill>
              </a:rPr>
              <a:t>Imm</a:t>
            </a:r>
            <a:r>
              <a:rPr lang="en-US" sz="2000" dirty="0"/>
              <a:t>: Constant “displacement”</a:t>
            </a:r>
          </a:p>
          <a:p>
            <a:pPr marL="834708" lvl="2" indent="-222250" defTabSz="895350">
              <a:tabLst>
                <a:tab pos="1206500" algn="l"/>
                <a:tab pos="3657600" algn="l"/>
              </a:tabLst>
            </a:pPr>
            <a:r>
              <a:rPr lang="en-US" sz="1700" dirty="0"/>
              <a:t>It’s often </a:t>
            </a:r>
            <a:r>
              <a:rPr lang="en-US" sz="1800" dirty="0"/>
              <a:t> a “displacement” of 1, 2, 4 or 8 bytes, but can be </a:t>
            </a:r>
            <a:r>
              <a:rPr lang="en-US" sz="1800" b="1" dirty="0">
                <a:solidFill>
                  <a:srgbClr val="00B050"/>
                </a:solidFill>
              </a:rPr>
              <a:t>any constant value</a:t>
            </a:r>
            <a:endParaRPr lang="en-US" sz="1700" b="1" dirty="0">
              <a:solidFill>
                <a:srgbClr val="00B050"/>
              </a:solidFill>
            </a:endParaRP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sz="2000" b="1" dirty="0" err="1">
                <a:solidFill>
                  <a:srgbClr val="00B050"/>
                </a:solidFill>
              </a:rPr>
              <a:t>Rb</a:t>
            </a:r>
            <a:r>
              <a:rPr lang="en-US" sz="2000" dirty="0"/>
              <a:t>: 	Base register: Any of 16 integer registers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sz="2000" b="1" dirty="0" err="1">
                <a:solidFill>
                  <a:srgbClr val="00B050"/>
                </a:solidFill>
              </a:rPr>
              <a:t>Ri</a:t>
            </a:r>
            <a:r>
              <a:rPr lang="en-US" sz="2000" dirty="0"/>
              <a:t>:	Index register: Any, except for </a:t>
            </a:r>
            <a:r>
              <a:rPr lang="en-US" sz="2000" b="1" dirty="0"/>
              <a:t>%</a:t>
            </a:r>
            <a:r>
              <a:rPr lang="en-US" sz="2000" b="1" dirty="0" err="1"/>
              <a:t>rsp</a:t>
            </a:r>
            <a:endParaRPr lang="en-US" sz="2000" b="1" dirty="0"/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sz="2000" b="1" dirty="0">
                <a:solidFill>
                  <a:srgbClr val="00B050"/>
                </a:solidFill>
              </a:rPr>
              <a:t>S</a:t>
            </a:r>
            <a:r>
              <a:rPr lang="en-US" sz="2000" dirty="0"/>
              <a:t>: 	Scale: </a:t>
            </a:r>
            <a:r>
              <a:rPr lang="en-US" sz="2000" b="1" dirty="0">
                <a:solidFill>
                  <a:srgbClr val="FF0000"/>
                </a:solidFill>
              </a:rPr>
              <a:t>Only</a:t>
            </a:r>
            <a:r>
              <a:rPr lang="en-US" sz="2000" dirty="0"/>
              <a:t> 1, 2, 4, or 8 (</a:t>
            </a:r>
            <a:r>
              <a:rPr lang="en-US" sz="2000" b="1" i="1" dirty="0">
                <a:solidFill>
                  <a:srgbClr val="FF0000"/>
                </a:solidFill>
              </a:rPr>
              <a:t>why these numbers?</a:t>
            </a:r>
            <a:r>
              <a:rPr lang="en-US" sz="2000" b="1" dirty="0">
                <a:solidFill>
                  <a:srgbClr val="FF0000"/>
                </a:solidFill>
              </a:rPr>
              <a:t>)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sz="2000" dirty="0"/>
              <a:t>This form is seen often when referencing elements of arrays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sz="2000" b="1" dirty="0">
                <a:solidFill>
                  <a:srgbClr val="FF0000"/>
                </a:solidFill>
              </a:rPr>
              <a:t>DON’T CONFUSE </a:t>
            </a:r>
            <a:r>
              <a:rPr lang="en-US" sz="2000" b="1" dirty="0" err="1">
                <a:solidFill>
                  <a:srgbClr val="FF0000"/>
                </a:solidFill>
              </a:rPr>
              <a:t>Imm</a:t>
            </a:r>
            <a:r>
              <a:rPr lang="en-US" sz="2000" b="1" dirty="0">
                <a:solidFill>
                  <a:srgbClr val="FF0000"/>
                </a:solidFill>
              </a:rPr>
              <a:t> and S!!</a:t>
            </a:r>
          </a:p>
          <a:p>
            <a:pPr marL="0" indent="0" defTabSz="895350">
              <a:buNone/>
              <a:tabLst>
                <a:tab pos="1206500" algn="l"/>
                <a:tab pos="3657600" algn="l"/>
              </a:tabLst>
            </a:pPr>
            <a:endParaRPr lang="en-US" sz="2000" dirty="0"/>
          </a:p>
          <a:p>
            <a:pPr marL="223838" indent="-223838" defTabSz="895350">
              <a:tabLst>
                <a:tab pos="1206500" algn="l"/>
                <a:tab pos="3657600" algn="l"/>
              </a:tabLst>
            </a:pPr>
            <a:r>
              <a:rPr lang="en-US" sz="2000" dirty="0"/>
              <a:t>Special Cases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sz="2000" dirty="0"/>
              <a:t>		(</a:t>
            </a:r>
            <a:r>
              <a:rPr lang="en-US" sz="2000" dirty="0" err="1"/>
              <a:t>Rb,Ri</a:t>
            </a:r>
            <a:r>
              <a:rPr lang="en-US" sz="2000" dirty="0"/>
              <a:t>)	</a:t>
            </a:r>
            <a:r>
              <a:rPr lang="en-US" sz="2000" dirty="0" err="1"/>
              <a:t>Mem</a:t>
            </a:r>
            <a:r>
              <a:rPr lang="en-US" sz="2000" dirty="0"/>
              <a:t>[</a:t>
            </a:r>
            <a:r>
              <a:rPr lang="en-US" sz="2000" dirty="0" err="1"/>
              <a:t>Reg</a:t>
            </a:r>
            <a:r>
              <a:rPr lang="en-US" sz="2000" dirty="0"/>
              <a:t>[</a:t>
            </a:r>
            <a:r>
              <a:rPr lang="en-US" sz="2000" dirty="0" err="1"/>
              <a:t>Rb</a:t>
            </a:r>
            <a:r>
              <a:rPr lang="en-US" sz="2000" dirty="0"/>
              <a:t>]+</a:t>
            </a:r>
            <a:r>
              <a:rPr lang="en-US" sz="2000" dirty="0" err="1"/>
              <a:t>Reg</a:t>
            </a:r>
            <a:r>
              <a:rPr lang="en-US" sz="2000" dirty="0"/>
              <a:t>[</a:t>
            </a:r>
            <a:r>
              <a:rPr lang="en-US" sz="2000" dirty="0" err="1"/>
              <a:t>Ri</a:t>
            </a:r>
            <a:r>
              <a:rPr lang="en-US" sz="2000" dirty="0"/>
              <a:t>]]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sz="2000" dirty="0"/>
              <a:t>		</a:t>
            </a:r>
            <a:r>
              <a:rPr lang="en-US" sz="2000" dirty="0" err="1"/>
              <a:t>Imm</a:t>
            </a:r>
            <a:r>
              <a:rPr lang="en-US" sz="2000" dirty="0"/>
              <a:t>(</a:t>
            </a:r>
            <a:r>
              <a:rPr lang="en-US" sz="2000" dirty="0" err="1"/>
              <a:t>Rb,Ri</a:t>
            </a:r>
            <a:r>
              <a:rPr lang="en-US" sz="2000" dirty="0"/>
              <a:t>)	Mem[</a:t>
            </a:r>
            <a:r>
              <a:rPr lang="en-US" sz="2000" dirty="0" err="1"/>
              <a:t>Reg</a:t>
            </a:r>
            <a:r>
              <a:rPr lang="en-US" sz="2000" dirty="0"/>
              <a:t>[</a:t>
            </a:r>
            <a:r>
              <a:rPr lang="en-US" sz="2000" dirty="0" err="1"/>
              <a:t>Rb</a:t>
            </a:r>
            <a:r>
              <a:rPr lang="en-US" sz="2000" dirty="0"/>
              <a:t>]+</a:t>
            </a:r>
            <a:r>
              <a:rPr lang="en-US" sz="2000" dirty="0" err="1"/>
              <a:t>Reg</a:t>
            </a:r>
            <a:r>
              <a:rPr lang="en-US" sz="2000" dirty="0"/>
              <a:t>[</a:t>
            </a:r>
            <a:r>
              <a:rPr lang="en-US" sz="2000" dirty="0" err="1"/>
              <a:t>Ri</a:t>
            </a:r>
            <a:r>
              <a:rPr lang="en-US" sz="2000" dirty="0"/>
              <a:t>]+</a:t>
            </a:r>
            <a:r>
              <a:rPr lang="en-US" sz="2000" dirty="0" err="1"/>
              <a:t>Imm</a:t>
            </a:r>
            <a:r>
              <a:rPr lang="en-US" sz="2000" dirty="0"/>
              <a:t>]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sz="2000" dirty="0"/>
              <a:t>		(</a:t>
            </a:r>
            <a:r>
              <a:rPr lang="en-US" sz="2000" dirty="0" err="1"/>
              <a:t>Rb,Ri,S</a:t>
            </a:r>
            <a:r>
              <a:rPr lang="en-US" sz="2000" dirty="0"/>
              <a:t>)	</a:t>
            </a:r>
            <a:r>
              <a:rPr lang="en-US" sz="2000" dirty="0" err="1"/>
              <a:t>Mem</a:t>
            </a:r>
            <a:r>
              <a:rPr lang="en-US" sz="2000" dirty="0"/>
              <a:t>[</a:t>
            </a:r>
            <a:r>
              <a:rPr lang="en-US" sz="2000" dirty="0" err="1"/>
              <a:t>Reg</a:t>
            </a:r>
            <a:r>
              <a:rPr lang="en-US" sz="2000" dirty="0"/>
              <a:t>[</a:t>
            </a:r>
            <a:r>
              <a:rPr lang="en-US" sz="2000" dirty="0" err="1"/>
              <a:t>Rb</a:t>
            </a:r>
            <a:r>
              <a:rPr lang="en-US" sz="2000" dirty="0"/>
              <a:t>]+S*</a:t>
            </a:r>
            <a:r>
              <a:rPr lang="en-US" sz="2000" dirty="0" err="1"/>
              <a:t>Reg</a:t>
            </a:r>
            <a:r>
              <a:rPr lang="en-US" sz="2000" dirty="0"/>
              <a:t>[</a:t>
            </a:r>
            <a:r>
              <a:rPr lang="en-US" sz="2000" dirty="0" err="1"/>
              <a:t>Ri</a:t>
            </a:r>
            <a:r>
              <a:rPr lang="en-US" sz="2000" dirty="0"/>
              <a:t>]]</a:t>
            </a:r>
          </a:p>
        </p:txBody>
      </p:sp>
    </p:spTree>
    <p:extLst>
      <p:ext uri="{BB962C8B-B14F-4D97-AF65-F5344CB8AC3E}">
        <p14:creationId xmlns:p14="http://schemas.microsoft.com/office/powerpoint/2010/main" val="336909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077200" cy="954088"/>
          </a:xfrm>
        </p:spPr>
        <p:txBody>
          <a:bodyPr>
            <a:noAutofit/>
          </a:bodyPr>
          <a:lstStyle/>
          <a:p>
            <a:r>
              <a:rPr lang="en-US" sz="3800" dirty="0"/>
              <a:t>Complete Memory Addressing Modes</a:t>
            </a:r>
            <a:br>
              <a:rPr lang="en-US" sz="3800" dirty="0"/>
            </a:br>
            <a:endParaRPr lang="en-US" sz="1600" dirty="0"/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064500" cy="5486400"/>
          </a:xfrm>
        </p:spPr>
        <p:txBody>
          <a:bodyPr>
            <a:normAutofit/>
          </a:bodyPr>
          <a:lstStyle/>
          <a:p>
            <a:pPr marL="223838" indent="-223838" defTabSz="895350">
              <a:tabLst>
                <a:tab pos="1206500" algn="l"/>
                <a:tab pos="3657600" algn="l"/>
              </a:tabLst>
            </a:pPr>
            <a:r>
              <a:rPr lang="en-US" sz="2000" dirty="0"/>
              <a:t>Examples: These </a:t>
            </a:r>
            <a:r>
              <a:rPr lang="en-US" sz="2000" b="1" dirty="0">
                <a:solidFill>
                  <a:srgbClr val="00B050"/>
                </a:solidFill>
              </a:rPr>
              <a:t>read a value in memory in to a register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sz="2000" dirty="0"/>
              <a:t>	</a:t>
            </a:r>
            <a:r>
              <a:rPr lang="en-US" sz="2000" dirty="0" err="1"/>
              <a:t>movq</a:t>
            </a:r>
            <a:r>
              <a:rPr lang="en-US" sz="2000" dirty="0"/>
              <a:t> 24(%rax,%rcx,4), %</a:t>
            </a:r>
            <a:r>
              <a:rPr lang="en-US" sz="2000" dirty="0" err="1"/>
              <a:t>rdx</a:t>
            </a:r>
            <a:r>
              <a:rPr lang="en-US" sz="2000" dirty="0"/>
              <a:t>    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sz="2000" dirty="0"/>
              <a:t>		means read 8 bytes from this address: (%</a:t>
            </a:r>
            <a:r>
              <a:rPr lang="en-US" sz="2000" dirty="0" err="1"/>
              <a:t>rax</a:t>
            </a:r>
            <a:r>
              <a:rPr lang="en-US" sz="2000" dirty="0"/>
              <a:t> + 4*%</a:t>
            </a:r>
            <a:r>
              <a:rPr lang="en-US" sz="2000" dirty="0" err="1"/>
              <a:t>rcx</a:t>
            </a:r>
            <a:r>
              <a:rPr lang="en-US" sz="2000" dirty="0"/>
              <a:t> + 24) 	and store it in %</a:t>
            </a:r>
            <a:r>
              <a:rPr lang="en-US" sz="2000" dirty="0" err="1"/>
              <a:t>rdx</a:t>
            </a:r>
            <a:endParaRPr lang="en-US" sz="2000" dirty="0"/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sz="2000" dirty="0"/>
              <a:t>	</a:t>
            </a:r>
            <a:r>
              <a:rPr lang="en-US" sz="2000" dirty="0" err="1"/>
              <a:t>movl</a:t>
            </a:r>
            <a:r>
              <a:rPr lang="en-US" sz="2000" dirty="0"/>
              <a:t> 24(%rax,%rcx,4), %</a:t>
            </a:r>
            <a:r>
              <a:rPr lang="en-US" sz="2000" dirty="0" err="1"/>
              <a:t>edx</a:t>
            </a:r>
            <a:r>
              <a:rPr lang="en-US" sz="2000" dirty="0"/>
              <a:t>    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sz="2000" dirty="0"/>
              <a:t>		means read 4 bytes from this address: (%</a:t>
            </a:r>
            <a:r>
              <a:rPr lang="en-US" sz="2000" dirty="0" err="1"/>
              <a:t>rax</a:t>
            </a:r>
            <a:r>
              <a:rPr lang="en-US" sz="2000" dirty="0"/>
              <a:t> + 4*%</a:t>
            </a:r>
            <a:r>
              <a:rPr lang="en-US" sz="2000" dirty="0" err="1"/>
              <a:t>rcx</a:t>
            </a:r>
            <a:r>
              <a:rPr lang="en-US" sz="2000" dirty="0"/>
              <a:t> + 24)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sz="2000" dirty="0"/>
              <a:t>		and store it in %</a:t>
            </a:r>
            <a:r>
              <a:rPr lang="en-US" sz="2000" dirty="0" err="1"/>
              <a:t>edx</a:t>
            </a:r>
            <a:endParaRPr lang="en-US" sz="2000" dirty="0"/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sz="2000" dirty="0"/>
              <a:t>	</a:t>
            </a:r>
            <a:r>
              <a:rPr lang="en-US" sz="2000" dirty="0" err="1"/>
              <a:t>movw</a:t>
            </a:r>
            <a:r>
              <a:rPr lang="en-US" sz="2000" dirty="0"/>
              <a:t> 24(%rax,%rcx,4), %dx    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sz="2000" dirty="0"/>
              <a:t>		means read 2 bytes from this address: (%</a:t>
            </a:r>
            <a:r>
              <a:rPr lang="en-US" sz="2000" dirty="0" err="1"/>
              <a:t>rax</a:t>
            </a:r>
            <a:r>
              <a:rPr lang="en-US" sz="2000" dirty="0"/>
              <a:t> + 4*%</a:t>
            </a:r>
            <a:r>
              <a:rPr lang="en-US" sz="2000" dirty="0" err="1"/>
              <a:t>rcx</a:t>
            </a:r>
            <a:r>
              <a:rPr lang="en-US" sz="2000" dirty="0"/>
              <a:t> + 24)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sz="2000" dirty="0"/>
              <a:t>		and store it in %dx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sz="2000" dirty="0"/>
              <a:t>	</a:t>
            </a:r>
            <a:r>
              <a:rPr lang="en-US" sz="2000" dirty="0" err="1"/>
              <a:t>movb</a:t>
            </a:r>
            <a:r>
              <a:rPr lang="en-US" sz="2000" dirty="0"/>
              <a:t> 24(%rax,%rcx,4), %dl    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sz="2000" dirty="0"/>
              <a:t>		means read 1 byte from this address: (%</a:t>
            </a:r>
            <a:r>
              <a:rPr lang="en-US" sz="2000" dirty="0" err="1"/>
              <a:t>rax</a:t>
            </a:r>
            <a:r>
              <a:rPr lang="en-US" sz="2000" dirty="0"/>
              <a:t> + 4*%</a:t>
            </a:r>
            <a:r>
              <a:rPr lang="en-US" sz="2000" dirty="0" err="1"/>
              <a:t>rcx</a:t>
            </a:r>
            <a:r>
              <a:rPr lang="en-US" sz="2000" dirty="0"/>
              <a:t> + 24)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sz="2000" dirty="0"/>
              <a:t>		and store it in %dl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sz="2000" dirty="0"/>
              <a:t>Note that only suffix and destination register size change. </a:t>
            </a:r>
            <a:r>
              <a:rPr lang="en-US" sz="2000" b="1" dirty="0">
                <a:solidFill>
                  <a:srgbClr val="00B050"/>
                </a:solidFill>
              </a:rPr>
              <a:t>Suffix and destination register size (on a read from memory) must match.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endParaRPr lang="en-US" sz="2000" dirty="0"/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751904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077200" cy="954088"/>
          </a:xfrm>
        </p:spPr>
        <p:txBody>
          <a:bodyPr>
            <a:noAutofit/>
          </a:bodyPr>
          <a:lstStyle/>
          <a:p>
            <a:r>
              <a:rPr lang="en-US" sz="3800" dirty="0"/>
              <a:t>Complete Memory Addressing Modes</a:t>
            </a:r>
            <a:br>
              <a:rPr lang="en-US" sz="3800" dirty="0"/>
            </a:br>
            <a:endParaRPr lang="en-US" sz="1600" dirty="0"/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064500" cy="5486400"/>
          </a:xfrm>
        </p:spPr>
        <p:txBody>
          <a:bodyPr>
            <a:normAutofit/>
          </a:bodyPr>
          <a:lstStyle/>
          <a:p>
            <a:pPr marL="223838" indent="-223838" defTabSz="895350">
              <a:tabLst>
                <a:tab pos="1206500" algn="l"/>
                <a:tab pos="3657600" algn="l"/>
              </a:tabLst>
            </a:pPr>
            <a:r>
              <a:rPr lang="en-US" sz="2000" dirty="0"/>
              <a:t>Examples: These </a:t>
            </a:r>
            <a:r>
              <a:rPr lang="en-US" sz="2000" b="1" dirty="0">
                <a:solidFill>
                  <a:srgbClr val="00B050"/>
                </a:solidFill>
              </a:rPr>
              <a:t>write a register value to a place in memory</a:t>
            </a:r>
            <a:endParaRPr lang="en-US" sz="2000" dirty="0"/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sz="2000" dirty="0"/>
              <a:t>	</a:t>
            </a:r>
            <a:r>
              <a:rPr lang="en-US" sz="2000" dirty="0" err="1"/>
              <a:t>movq</a:t>
            </a:r>
            <a:r>
              <a:rPr lang="en-US" sz="2000" dirty="0"/>
              <a:t> %</a:t>
            </a:r>
            <a:r>
              <a:rPr lang="en-US" sz="2000" dirty="0" err="1"/>
              <a:t>rdx</a:t>
            </a:r>
            <a:r>
              <a:rPr lang="en-US" sz="2000" dirty="0"/>
              <a:t>, 24(%rax,%rcx,4)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sz="2000" dirty="0"/>
              <a:t>		means write 8 bytes to this address: (%</a:t>
            </a:r>
            <a:r>
              <a:rPr lang="en-US" sz="2000" dirty="0" err="1"/>
              <a:t>rax</a:t>
            </a:r>
            <a:r>
              <a:rPr lang="en-US" sz="2000" dirty="0"/>
              <a:t> + 4*%</a:t>
            </a:r>
            <a:r>
              <a:rPr lang="en-US" sz="2000" dirty="0" err="1"/>
              <a:t>rcx</a:t>
            </a:r>
            <a:r>
              <a:rPr lang="en-US" sz="2000" dirty="0"/>
              <a:t> + 24) 	from %</a:t>
            </a:r>
            <a:r>
              <a:rPr lang="en-US" sz="2000" dirty="0" err="1"/>
              <a:t>rdx</a:t>
            </a:r>
            <a:endParaRPr lang="en-US" sz="2000" dirty="0"/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sz="2000" dirty="0"/>
              <a:t>	</a:t>
            </a:r>
            <a:r>
              <a:rPr lang="en-US" sz="2000" dirty="0" err="1"/>
              <a:t>movl</a:t>
            </a:r>
            <a:r>
              <a:rPr lang="en-US" sz="2000" dirty="0"/>
              <a:t> %</a:t>
            </a:r>
            <a:r>
              <a:rPr lang="en-US" sz="2000" dirty="0" err="1"/>
              <a:t>edx</a:t>
            </a:r>
            <a:r>
              <a:rPr lang="en-US" sz="2000" dirty="0"/>
              <a:t>, 24(%rax,%rcx,4)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sz="2000" dirty="0"/>
              <a:t>		means write 4 bytes to this address: (%</a:t>
            </a:r>
            <a:r>
              <a:rPr lang="en-US" sz="2000" dirty="0" err="1"/>
              <a:t>rax</a:t>
            </a:r>
            <a:r>
              <a:rPr lang="en-US" sz="2000" dirty="0"/>
              <a:t> + 4*%</a:t>
            </a:r>
            <a:r>
              <a:rPr lang="en-US" sz="2000" dirty="0" err="1"/>
              <a:t>rcx</a:t>
            </a:r>
            <a:r>
              <a:rPr lang="en-US" sz="2000" dirty="0"/>
              <a:t> + 24) 	from %</a:t>
            </a:r>
            <a:r>
              <a:rPr lang="en-US" sz="2000" dirty="0" err="1"/>
              <a:t>edx</a:t>
            </a:r>
            <a:endParaRPr lang="en-US" sz="2000" dirty="0"/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sz="2000" dirty="0"/>
              <a:t>	</a:t>
            </a:r>
            <a:r>
              <a:rPr lang="en-US" sz="2000" dirty="0" err="1"/>
              <a:t>movw</a:t>
            </a:r>
            <a:r>
              <a:rPr lang="en-US" sz="2000" dirty="0"/>
              <a:t> %dx, 24(%rax,%rcx,4) 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sz="2000" dirty="0"/>
              <a:t>		means write 2 bytes to this address: (%</a:t>
            </a:r>
            <a:r>
              <a:rPr lang="en-US" sz="2000" dirty="0" err="1"/>
              <a:t>rax</a:t>
            </a:r>
            <a:r>
              <a:rPr lang="en-US" sz="2000" dirty="0"/>
              <a:t> + 4*%</a:t>
            </a:r>
            <a:r>
              <a:rPr lang="en-US" sz="2000" dirty="0" err="1"/>
              <a:t>rcx</a:t>
            </a:r>
            <a:r>
              <a:rPr lang="en-US" sz="2000" dirty="0"/>
              <a:t> + 24) 	from %dx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sz="2000" dirty="0"/>
              <a:t>	</a:t>
            </a:r>
            <a:r>
              <a:rPr lang="en-US" sz="2000" dirty="0" err="1"/>
              <a:t>movb</a:t>
            </a:r>
            <a:r>
              <a:rPr lang="en-US" sz="2000" dirty="0"/>
              <a:t> %dl, 24(%rax,%rcx,4)  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sz="2000" dirty="0"/>
              <a:t>		means write 1 byte to this address: (%</a:t>
            </a:r>
            <a:r>
              <a:rPr lang="en-US" sz="2000" dirty="0" err="1"/>
              <a:t>rax</a:t>
            </a:r>
            <a:r>
              <a:rPr lang="en-US" sz="2000" dirty="0"/>
              <a:t> + 4*%</a:t>
            </a:r>
            <a:r>
              <a:rPr lang="en-US" sz="2000" dirty="0" err="1"/>
              <a:t>rcx</a:t>
            </a:r>
            <a:r>
              <a:rPr lang="en-US" sz="2000" dirty="0"/>
              <a:t> + 24) 	from %dl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sz="2000" dirty="0"/>
              <a:t>Note that only suffix and source register size change.</a:t>
            </a:r>
            <a:r>
              <a:rPr lang="en-US" sz="2000" b="1" dirty="0">
                <a:solidFill>
                  <a:srgbClr val="00B050"/>
                </a:solidFill>
              </a:rPr>
              <a:t> Suffix and source register size (on a </a:t>
            </a:r>
            <a:r>
              <a:rPr lang="en-US" sz="2000" b="1">
                <a:solidFill>
                  <a:srgbClr val="00B050"/>
                </a:solidFill>
              </a:rPr>
              <a:t>write to memory</a:t>
            </a:r>
            <a:r>
              <a:rPr lang="en-US" sz="2000" b="1" dirty="0">
                <a:solidFill>
                  <a:srgbClr val="00B050"/>
                </a:solidFill>
              </a:rPr>
              <a:t>) must match.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endParaRPr lang="en-US" sz="2000" dirty="0"/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endParaRPr lang="en-US" sz="2000" dirty="0"/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019082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67" name="Group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167187"/>
              </p:ext>
            </p:extLst>
          </p:nvPr>
        </p:nvGraphicFramePr>
        <p:xfrm>
          <a:off x="1050585" y="3886200"/>
          <a:ext cx="6934200" cy="2540000"/>
        </p:xfrm>
        <a:graphic>
          <a:graphicData uri="http://schemas.openxmlformats.org/drawingml/2006/table">
            <a:tbl>
              <a:tblPr/>
              <a:tblGrid>
                <a:gridCol w="2671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1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Expression</a:t>
                      </a:r>
                    </a:p>
                  </a:txBody>
                  <a:tcPr marL="101600" marR="101600" marT="101600" marB="1016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 Computation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0x8(%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,%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rcx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(%rdx,%rcx,4)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0x80(,%rdx,2)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 marL="80963" indent="-80963"/>
            <a:r>
              <a:rPr lang="en-US" dirty="0">
                <a:ea typeface="Calibri" charset="0"/>
                <a:cs typeface="Calibri" charset="0"/>
                <a:sym typeface="Calibri" charset="0"/>
              </a:rPr>
              <a:t>Address Computation Examples</a:t>
            </a:r>
            <a:endParaRPr lang="en-US" dirty="0"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graphicFrame>
        <p:nvGraphicFramePr>
          <p:cNvPr id="12296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793041"/>
              </p:ext>
            </p:extLst>
          </p:nvPr>
        </p:nvGraphicFramePr>
        <p:xfrm>
          <a:off x="1050585" y="3893820"/>
          <a:ext cx="6934200" cy="2524760"/>
        </p:xfrm>
        <a:graphic>
          <a:graphicData uri="http://schemas.openxmlformats.org/drawingml/2006/table">
            <a:tbl>
              <a:tblPr/>
              <a:tblGrid>
                <a:gridCol w="2671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1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Expression</a:t>
                      </a:r>
                    </a:p>
                  </a:txBody>
                  <a:tcPr marL="101600" marR="101600" marT="101600" marB="1016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 Computation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0x8(%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(%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,%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rcx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(%rdx,%rcx,4)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0x80(,%rdx,2)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350" name="Group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956632"/>
              </p:ext>
            </p:extLst>
          </p:nvPr>
        </p:nvGraphicFramePr>
        <p:xfrm>
          <a:off x="1076325" y="2438400"/>
          <a:ext cx="2362200" cy="1016000"/>
        </p:xfrm>
        <a:graphic>
          <a:graphicData uri="http://schemas.openxmlformats.org/drawingml/2006/table">
            <a:tbl>
              <a:tblPr/>
              <a:tblGrid>
                <a:gridCol w="104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rdx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0xf000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rcx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0x0100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105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67" name="Group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790647"/>
              </p:ext>
            </p:extLst>
          </p:nvPr>
        </p:nvGraphicFramePr>
        <p:xfrm>
          <a:off x="1050585" y="3886200"/>
          <a:ext cx="6934200" cy="2540000"/>
        </p:xfrm>
        <a:graphic>
          <a:graphicData uri="http://schemas.openxmlformats.org/drawingml/2006/table">
            <a:tbl>
              <a:tblPr/>
              <a:tblGrid>
                <a:gridCol w="2671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1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Expression</a:t>
                      </a:r>
                    </a:p>
                  </a:txBody>
                  <a:tcPr marL="101600" marR="101600" marT="101600" marB="1016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 Computation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0x8(%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,%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rcx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(%rdx,%rcx,4)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0x80(,%rdx,2)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Address Computation Examples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graphicFrame>
        <p:nvGraphicFramePr>
          <p:cNvPr id="12296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313495"/>
              </p:ext>
            </p:extLst>
          </p:nvPr>
        </p:nvGraphicFramePr>
        <p:xfrm>
          <a:off x="1050585" y="3893820"/>
          <a:ext cx="6934200" cy="2524760"/>
        </p:xfrm>
        <a:graphic>
          <a:graphicData uri="http://schemas.openxmlformats.org/drawingml/2006/table">
            <a:tbl>
              <a:tblPr/>
              <a:tblGrid>
                <a:gridCol w="2671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1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Expression</a:t>
                      </a:r>
                    </a:p>
                  </a:txBody>
                  <a:tcPr marL="101600" marR="101600" marT="101600" marB="1016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 Computation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0x8(%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0xf000 + 0x8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0xf008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(%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,%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rcx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(%rdx,%rcx,4)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0x80(,%rdx,2)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350" name="Group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424648"/>
              </p:ext>
            </p:extLst>
          </p:nvPr>
        </p:nvGraphicFramePr>
        <p:xfrm>
          <a:off x="1076325" y="2438400"/>
          <a:ext cx="2362200" cy="1016000"/>
        </p:xfrm>
        <a:graphic>
          <a:graphicData uri="http://schemas.openxmlformats.org/drawingml/2006/table">
            <a:tbl>
              <a:tblPr/>
              <a:tblGrid>
                <a:gridCol w="104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rdx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0xf000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rcx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0x0100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269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67" name="Group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790647"/>
              </p:ext>
            </p:extLst>
          </p:nvPr>
        </p:nvGraphicFramePr>
        <p:xfrm>
          <a:off x="1050585" y="3886200"/>
          <a:ext cx="6934200" cy="2540000"/>
        </p:xfrm>
        <a:graphic>
          <a:graphicData uri="http://schemas.openxmlformats.org/drawingml/2006/table">
            <a:tbl>
              <a:tblPr/>
              <a:tblGrid>
                <a:gridCol w="2671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1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Expression</a:t>
                      </a:r>
                    </a:p>
                  </a:txBody>
                  <a:tcPr marL="101600" marR="101600" marT="101600" marB="1016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 Computation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0x8(%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,%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rcx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(%rdx,%rcx,4)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0x80(,%rdx,2)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Address Computation Examples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graphicFrame>
        <p:nvGraphicFramePr>
          <p:cNvPr id="12296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954839"/>
              </p:ext>
            </p:extLst>
          </p:nvPr>
        </p:nvGraphicFramePr>
        <p:xfrm>
          <a:off x="1050585" y="3893820"/>
          <a:ext cx="6934200" cy="2524760"/>
        </p:xfrm>
        <a:graphic>
          <a:graphicData uri="http://schemas.openxmlformats.org/drawingml/2006/table">
            <a:tbl>
              <a:tblPr/>
              <a:tblGrid>
                <a:gridCol w="2671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1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Expression</a:t>
                      </a:r>
                    </a:p>
                  </a:txBody>
                  <a:tcPr marL="101600" marR="101600" marT="101600" marB="1016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 Computation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0x8(%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0xf000 + 0x8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0xf008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(%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,%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rcx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0xf000 + 0x100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0xf100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(%rdx,%rcx,4)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0x80(,%rdx,2)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350" name="Group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990989"/>
              </p:ext>
            </p:extLst>
          </p:nvPr>
        </p:nvGraphicFramePr>
        <p:xfrm>
          <a:off x="1076325" y="2438400"/>
          <a:ext cx="2362200" cy="1016000"/>
        </p:xfrm>
        <a:graphic>
          <a:graphicData uri="http://schemas.openxmlformats.org/drawingml/2006/table">
            <a:tbl>
              <a:tblPr/>
              <a:tblGrid>
                <a:gridCol w="104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rdx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0xf000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rcx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0x0100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269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67" name="Group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790647"/>
              </p:ext>
            </p:extLst>
          </p:nvPr>
        </p:nvGraphicFramePr>
        <p:xfrm>
          <a:off x="1050585" y="3886200"/>
          <a:ext cx="6934200" cy="2540000"/>
        </p:xfrm>
        <a:graphic>
          <a:graphicData uri="http://schemas.openxmlformats.org/drawingml/2006/table">
            <a:tbl>
              <a:tblPr/>
              <a:tblGrid>
                <a:gridCol w="2671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1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Expression</a:t>
                      </a:r>
                    </a:p>
                  </a:txBody>
                  <a:tcPr marL="101600" marR="101600" marT="101600" marB="1016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 Computation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0x8(%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,%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rcx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(%rdx,%rcx,4)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0x80(,%rdx,2)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Address Computation Examples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graphicFrame>
        <p:nvGraphicFramePr>
          <p:cNvPr id="12296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757519"/>
              </p:ext>
            </p:extLst>
          </p:nvPr>
        </p:nvGraphicFramePr>
        <p:xfrm>
          <a:off x="1050585" y="3893820"/>
          <a:ext cx="6934200" cy="2524760"/>
        </p:xfrm>
        <a:graphic>
          <a:graphicData uri="http://schemas.openxmlformats.org/drawingml/2006/table">
            <a:tbl>
              <a:tblPr/>
              <a:tblGrid>
                <a:gridCol w="2671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1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Expression</a:t>
                      </a:r>
                    </a:p>
                  </a:txBody>
                  <a:tcPr marL="101600" marR="101600" marT="101600" marB="1016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 Computation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0x8(%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0xf000 + 0x8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0xf008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(%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,%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rcx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0xf000 + 0x100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0xf100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(%rdx,%rcx,4)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0xf000 + 4*0x100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0xf400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0x80(,%rdx,2)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350" name="Group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764962"/>
              </p:ext>
            </p:extLst>
          </p:nvPr>
        </p:nvGraphicFramePr>
        <p:xfrm>
          <a:off x="1076325" y="2438400"/>
          <a:ext cx="2362200" cy="1016000"/>
        </p:xfrm>
        <a:graphic>
          <a:graphicData uri="http://schemas.openxmlformats.org/drawingml/2006/table">
            <a:tbl>
              <a:tblPr/>
              <a:tblGrid>
                <a:gridCol w="104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rdx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0xf000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rcx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0x0100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269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67" name="Group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790647"/>
              </p:ext>
            </p:extLst>
          </p:nvPr>
        </p:nvGraphicFramePr>
        <p:xfrm>
          <a:off x="1050585" y="3886200"/>
          <a:ext cx="6934200" cy="2540000"/>
        </p:xfrm>
        <a:graphic>
          <a:graphicData uri="http://schemas.openxmlformats.org/drawingml/2006/table">
            <a:tbl>
              <a:tblPr/>
              <a:tblGrid>
                <a:gridCol w="2671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1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Expression</a:t>
                      </a:r>
                    </a:p>
                  </a:txBody>
                  <a:tcPr marL="101600" marR="101600" marT="101600" marB="1016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 Computation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0x8(%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,%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rcx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(%rdx,%rcx,4)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0x80(,%rdx,2)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Address Computation Examples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graphicFrame>
        <p:nvGraphicFramePr>
          <p:cNvPr id="12296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074997"/>
              </p:ext>
            </p:extLst>
          </p:nvPr>
        </p:nvGraphicFramePr>
        <p:xfrm>
          <a:off x="1050585" y="3893820"/>
          <a:ext cx="6934200" cy="2524760"/>
        </p:xfrm>
        <a:graphic>
          <a:graphicData uri="http://schemas.openxmlformats.org/drawingml/2006/table">
            <a:tbl>
              <a:tblPr/>
              <a:tblGrid>
                <a:gridCol w="2671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1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Expression</a:t>
                      </a:r>
                    </a:p>
                  </a:txBody>
                  <a:tcPr marL="101600" marR="101600" marT="101600" marB="1016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 Computation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0x8(%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0xf000 + 0x8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0xf008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(%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,%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rcx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0xf000 + 0x100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0xf100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(%rdx,%rcx,4)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0xf000 + 4*0x100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0xf400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0x80(,%rdx,2)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2*0xf000 + 0x80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0x1e080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350" name="Group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050397"/>
              </p:ext>
            </p:extLst>
          </p:nvPr>
        </p:nvGraphicFramePr>
        <p:xfrm>
          <a:off x="1076325" y="2438400"/>
          <a:ext cx="2362200" cy="1016000"/>
        </p:xfrm>
        <a:graphic>
          <a:graphicData uri="http://schemas.openxmlformats.org/drawingml/2006/table">
            <a:tbl>
              <a:tblPr/>
              <a:tblGrid>
                <a:gridCol w="104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rdx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0xf000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rcx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ourier New Bold" charset="0"/>
                          <a:sym typeface="Courier New Bold" charset="0"/>
                        </a:rPr>
                        <a:t>0x0100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269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438150" y="200025"/>
            <a:ext cx="8229600" cy="1143000"/>
          </a:xfrm>
          <a:ln/>
        </p:spPr>
        <p:txBody>
          <a:bodyPr>
            <a:normAutofit/>
          </a:bodyPr>
          <a:lstStyle/>
          <a:p>
            <a:pPr marL="119063" indent="-119063"/>
            <a:r>
              <a:rPr lang="en-US" sz="4400" dirty="0">
                <a:cs typeface="Times New Roman" panose="02020603050405020304" pitchFamily="18" charset="0"/>
              </a:rPr>
              <a:t>Address Computation Instruction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343025"/>
            <a:ext cx="8229600" cy="4981575"/>
          </a:xfrm>
          <a:ln/>
        </p:spPr>
        <p:txBody>
          <a:bodyPr>
            <a:normAutofit/>
          </a:bodyPr>
          <a:lstStyle/>
          <a:p>
            <a:r>
              <a:rPr lang="en-US" sz="1400" dirty="0" err="1">
                <a:latin typeface="+mj-lt"/>
                <a:cs typeface="Times New Roman" panose="02020603050405020304" pitchFamily="18" charset="0"/>
                <a:sym typeface="Courier New Bold" charset="0"/>
              </a:rPr>
              <a:t>leaq</a:t>
            </a:r>
            <a:r>
              <a:rPr lang="en-US" sz="1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+mj-lt"/>
                <a:ea typeface="Calibri Bold Italic" charset="0"/>
                <a:cs typeface="Times New Roman" panose="02020603050405020304" pitchFamily="18" charset="0"/>
                <a:sym typeface="Calibri Bold Italic" charset="0"/>
              </a:rPr>
              <a:t>Src</a:t>
            </a:r>
            <a:r>
              <a:rPr lang="en-US" sz="1400" dirty="0">
                <a:latin typeface="+mj-lt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+mj-lt"/>
                <a:ea typeface="Calibri Bold Italic" charset="0"/>
                <a:cs typeface="Times New Roman" panose="02020603050405020304" pitchFamily="18" charset="0"/>
                <a:sym typeface="Calibri Bold Italic" charset="0"/>
              </a:rPr>
              <a:t>Dst</a:t>
            </a:r>
            <a:endParaRPr lang="en-US" sz="1400" dirty="0">
              <a:latin typeface="+mj-lt"/>
              <a:cs typeface="Times New Roman" panose="02020603050405020304" pitchFamily="18" charset="0"/>
            </a:endParaRPr>
          </a:p>
          <a:p>
            <a:pPr marL="552450" lvl="1"/>
            <a:r>
              <a:rPr lang="en-US" sz="1400" dirty="0">
                <a:latin typeface="+mj-lt"/>
                <a:ea typeface="Calibri Italic" charset="0"/>
                <a:cs typeface="Times New Roman" panose="02020603050405020304" pitchFamily="18" charset="0"/>
                <a:sym typeface="Calibri Italic" charset="0"/>
              </a:rPr>
              <a:t>Load Effective Address</a:t>
            </a:r>
          </a:p>
          <a:p>
            <a:pPr marL="552450" lvl="1"/>
            <a:r>
              <a:rPr lang="en-US" sz="1400" b="1" dirty="0" err="1">
                <a:solidFill>
                  <a:srgbClr val="00B050"/>
                </a:solidFill>
                <a:latin typeface="+mj-lt"/>
                <a:ea typeface="Calibri Italic" charset="0"/>
                <a:cs typeface="Times New Roman" panose="02020603050405020304" pitchFamily="18" charset="0"/>
                <a:sym typeface="Calibri Italic" charset="0"/>
              </a:rPr>
              <a:t>Src</a:t>
            </a:r>
            <a:r>
              <a:rPr lang="en-US" sz="1400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+mj-lt"/>
                <a:cs typeface="Times New Roman" panose="02020603050405020304" pitchFamily="18" charset="0"/>
              </a:rPr>
              <a:t>is address mode expression (</a:t>
            </a:r>
            <a:r>
              <a:rPr lang="en-US" sz="1400" b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i.e. </a:t>
            </a:r>
            <a:r>
              <a:rPr lang="en-US" sz="1400" b="1" dirty="0" err="1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Imm</a:t>
            </a:r>
            <a:r>
              <a:rPr lang="en-US" sz="1400" b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(</a:t>
            </a:r>
            <a:r>
              <a:rPr lang="en-US" sz="1400" b="1" dirty="0" err="1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Rb,Ri,S</a:t>
            </a:r>
            <a:r>
              <a:rPr lang="en-US" sz="1400" b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) </a:t>
            </a:r>
            <a:r>
              <a:rPr lang="en-US" sz="1400" dirty="0">
                <a:latin typeface="+mj-lt"/>
                <a:cs typeface="Times New Roman" panose="02020603050405020304" pitchFamily="18" charset="0"/>
              </a:rPr>
              <a:t>)</a:t>
            </a:r>
          </a:p>
          <a:p>
            <a:pPr marL="552450" lvl="1"/>
            <a:r>
              <a:rPr lang="en-US" sz="1400" dirty="0">
                <a:latin typeface="+mj-lt"/>
                <a:cs typeface="Times New Roman" panose="02020603050405020304" pitchFamily="18" charset="0"/>
              </a:rPr>
              <a:t>Set </a:t>
            </a:r>
            <a:r>
              <a:rPr lang="en-US" sz="1400" b="1" dirty="0" err="1">
                <a:solidFill>
                  <a:srgbClr val="00B050"/>
                </a:solidFill>
                <a:latin typeface="+mj-lt"/>
                <a:ea typeface="Calibri Italic" charset="0"/>
                <a:cs typeface="Times New Roman" panose="02020603050405020304" pitchFamily="18" charset="0"/>
                <a:sym typeface="Calibri Italic" charset="0"/>
              </a:rPr>
              <a:t>Dst</a:t>
            </a:r>
            <a:r>
              <a:rPr lang="en-US" sz="1400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+mj-lt"/>
                <a:cs typeface="Times New Roman" panose="02020603050405020304" pitchFamily="18" charset="0"/>
              </a:rPr>
              <a:t>to address denoted by expression (since suffix is</a:t>
            </a:r>
            <a:r>
              <a:rPr lang="en-US" sz="14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 q</a:t>
            </a:r>
            <a:r>
              <a:rPr lang="en-US" sz="1400" dirty="0">
                <a:latin typeface="+mj-lt"/>
                <a:cs typeface="Times New Roman" panose="02020603050405020304" pitchFamily="18" charset="0"/>
              </a:rPr>
              <a:t>, </a:t>
            </a:r>
            <a:r>
              <a:rPr lang="en-US" sz="1400" b="1" dirty="0" err="1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Dst</a:t>
            </a:r>
            <a:r>
              <a:rPr lang="en-US" sz="1400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MUST</a:t>
            </a:r>
            <a:r>
              <a:rPr lang="en-US" sz="14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+mj-lt"/>
                <a:cs typeface="Times New Roman" panose="02020603050405020304" pitchFamily="18" charset="0"/>
              </a:rPr>
              <a:t>be an </a:t>
            </a:r>
            <a:r>
              <a:rPr lang="en-US" sz="14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8 byte register</a:t>
            </a:r>
            <a:r>
              <a:rPr lang="en-US" sz="1400" dirty="0">
                <a:latin typeface="+mj-lt"/>
                <a:cs typeface="Times New Roman" panose="02020603050405020304" pitchFamily="18" charset="0"/>
              </a:rPr>
              <a:t>)</a:t>
            </a:r>
          </a:p>
          <a:p>
            <a:pPr marL="552450" lvl="1"/>
            <a:r>
              <a:rPr lang="en-US" sz="1400" dirty="0">
                <a:latin typeface="+mj-lt"/>
                <a:cs typeface="Times New Roman" panose="02020603050405020304" pitchFamily="18" charset="0"/>
              </a:rPr>
              <a:t>Doesn’t affect condition codes</a:t>
            </a:r>
          </a:p>
          <a:p>
            <a:pPr marL="552450" lvl="1"/>
            <a:r>
              <a:rPr lang="en-US" sz="1400" dirty="0">
                <a:latin typeface="+mj-lt"/>
                <a:cs typeface="Times New Roman" panose="02020603050405020304" pitchFamily="18" charset="0"/>
              </a:rPr>
              <a:t>http://stackoverflow.com/questions/1658294/whats-the-purpose-of-the-lea-instruction</a:t>
            </a:r>
          </a:p>
          <a:p>
            <a:pPr>
              <a:spcBef>
                <a:spcPts val="2800"/>
              </a:spcBef>
            </a:pPr>
            <a:r>
              <a:rPr lang="en-US" sz="1400" dirty="0">
                <a:latin typeface="+mj-lt"/>
                <a:cs typeface="Times New Roman" panose="02020603050405020304" pitchFamily="18" charset="0"/>
              </a:rPr>
              <a:t>Uses</a:t>
            </a:r>
          </a:p>
          <a:p>
            <a:pPr marL="552450" lvl="1"/>
            <a:r>
              <a:rPr lang="en-US" sz="1400" dirty="0">
                <a:latin typeface="+mj-lt"/>
                <a:cs typeface="Times New Roman" panose="02020603050405020304" pitchFamily="18" charset="0"/>
              </a:rPr>
              <a:t>Computing addresses without a memory reference</a:t>
            </a:r>
          </a:p>
          <a:p>
            <a:pPr marL="838200" lvl="2"/>
            <a:r>
              <a:rPr lang="en-US" sz="1400" dirty="0">
                <a:latin typeface="+mj-lt"/>
                <a:cs typeface="Times New Roman" panose="02020603050405020304" pitchFamily="18" charset="0"/>
              </a:rPr>
              <a:t>E.g., translation of </a:t>
            </a:r>
            <a:r>
              <a:rPr lang="en-US" sz="1400" dirty="0">
                <a:latin typeface="+mj-lt"/>
                <a:cs typeface="Times New Roman" panose="02020603050405020304" pitchFamily="18" charset="0"/>
                <a:sym typeface="Courier New Bold" charset="0"/>
              </a:rPr>
              <a:t>p = &amp;x[</a:t>
            </a:r>
            <a:r>
              <a:rPr lang="en-US" sz="1400" dirty="0" err="1">
                <a:latin typeface="+mj-lt"/>
                <a:cs typeface="Times New Roman" panose="02020603050405020304" pitchFamily="18" charset="0"/>
                <a:sym typeface="Courier New Bold" charset="0"/>
              </a:rPr>
              <a:t>i</a:t>
            </a:r>
            <a:r>
              <a:rPr lang="en-US" sz="1400" dirty="0">
                <a:latin typeface="+mj-lt"/>
                <a:cs typeface="Times New Roman" panose="02020603050405020304" pitchFamily="18" charset="0"/>
                <a:sym typeface="Courier New Bold" charset="0"/>
              </a:rPr>
              <a:t>];</a:t>
            </a:r>
            <a:endParaRPr lang="en-US" sz="1400" dirty="0">
              <a:latin typeface="+mj-lt"/>
              <a:cs typeface="Times New Roman" panose="02020603050405020304" pitchFamily="18" charset="0"/>
            </a:endParaRPr>
          </a:p>
          <a:p>
            <a:pPr marL="552450" lvl="1"/>
            <a:r>
              <a:rPr lang="en-US" sz="1400" dirty="0">
                <a:latin typeface="+mj-lt"/>
                <a:cs typeface="Times New Roman" panose="02020603050405020304" pitchFamily="18" charset="0"/>
              </a:rPr>
              <a:t>Computing arithmetic expressions of the form x + k*y</a:t>
            </a:r>
          </a:p>
          <a:p>
            <a:pPr marL="838200" lvl="2"/>
            <a:r>
              <a:rPr lang="en-US" sz="1400" dirty="0">
                <a:latin typeface="+mj-lt"/>
                <a:cs typeface="Times New Roman" panose="02020603050405020304" pitchFamily="18" charset="0"/>
              </a:rPr>
              <a:t>k = 1, 2, 4, or 8</a:t>
            </a:r>
          </a:p>
          <a:p>
            <a:pPr marL="838200" lvl="2"/>
            <a:r>
              <a:rPr lang="en-US" sz="1400" dirty="0">
                <a:latin typeface="+mj-lt"/>
                <a:cs typeface="Times New Roman" panose="02020603050405020304" pitchFamily="18" charset="0"/>
              </a:rPr>
              <a:t>e. g. if %</a:t>
            </a:r>
            <a:r>
              <a:rPr lang="en-US" sz="1400" dirty="0" err="1">
                <a:latin typeface="+mj-lt"/>
                <a:cs typeface="Times New Roman" panose="02020603050405020304" pitchFamily="18" charset="0"/>
              </a:rPr>
              <a:t>rdx</a:t>
            </a:r>
            <a:r>
              <a:rPr lang="en-US" sz="1400" dirty="0">
                <a:latin typeface="+mj-lt"/>
                <a:cs typeface="Times New Roman" panose="02020603050405020304" pitchFamily="18" charset="0"/>
              </a:rPr>
              <a:t> contains a value x, then </a:t>
            </a:r>
            <a:r>
              <a:rPr lang="en-US" sz="1400" b="1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1400" b="1" dirty="0">
                <a:latin typeface="+mj-lt"/>
                <a:cs typeface="Times New Roman" panose="02020603050405020304" pitchFamily="18" charset="0"/>
              </a:rPr>
              <a:t> 7(%</a:t>
            </a:r>
            <a:r>
              <a:rPr lang="en-US" sz="1400" b="1" dirty="0" err="1">
                <a:latin typeface="+mj-lt"/>
                <a:cs typeface="Times New Roman" panose="02020603050405020304" pitchFamily="18" charset="0"/>
              </a:rPr>
              <a:t>rdx</a:t>
            </a:r>
            <a:r>
              <a:rPr lang="en-US" sz="1400" b="1" dirty="0">
                <a:latin typeface="+mj-lt"/>
                <a:cs typeface="Times New Roman" panose="02020603050405020304" pitchFamily="18" charset="0"/>
              </a:rPr>
              <a:t>, %rdx,4), %</a:t>
            </a:r>
            <a:r>
              <a:rPr lang="en-US" sz="1400" b="1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14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+mj-lt"/>
                <a:cs typeface="Times New Roman" panose="02020603050405020304" pitchFamily="18" charset="0"/>
              </a:rPr>
              <a:t>sets %</a:t>
            </a:r>
            <a:r>
              <a:rPr lang="en-US" sz="14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1400" dirty="0">
                <a:latin typeface="+mj-lt"/>
                <a:cs typeface="Times New Roman" panose="02020603050405020304" pitchFamily="18" charset="0"/>
              </a:rPr>
              <a:t> to 5x+7</a:t>
            </a:r>
          </a:p>
          <a:p>
            <a:r>
              <a:rPr lang="en-US" sz="1500" dirty="0">
                <a:latin typeface="+mj-lt"/>
                <a:cs typeface="Times New Roman" panose="02020603050405020304" pitchFamily="18" charset="0"/>
              </a:rPr>
              <a:t>Example</a:t>
            </a:r>
          </a:p>
          <a:p>
            <a:endParaRPr lang="en-US" sz="1500" dirty="0">
              <a:latin typeface="+mj-lt"/>
              <a:cs typeface="Times New Roman" panose="02020603050405020304" pitchFamily="18" charset="0"/>
            </a:endParaRPr>
          </a:p>
          <a:p>
            <a:endParaRPr lang="en-US" sz="15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5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500" dirty="0">
                <a:latin typeface="+mj-lt"/>
                <a:cs typeface="Times New Roman" panose="02020603050405020304" pitchFamily="18" charset="0"/>
              </a:rPr>
              <a:t>			                                        3x * 4 = 12x</a:t>
            </a:r>
          </a:p>
        </p:txBody>
      </p:sp>
      <p:sp>
        <p:nvSpPr>
          <p:cNvPr id="13317" name="Rectangle 5"/>
          <p:cNvSpPr>
            <a:spLocks/>
          </p:cNvSpPr>
          <p:nvPr/>
        </p:nvSpPr>
        <p:spPr bwMode="auto">
          <a:xfrm>
            <a:off x="631371" y="5130800"/>
            <a:ext cx="2514600" cy="13462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182880" tIns="0" rIns="0" bIns="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long m12(</a:t>
            </a:r>
            <a:r>
              <a:rPr lang="en-US" sz="18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long</a:t>
            </a:r>
            <a:r>
              <a:rPr lang="en-US" sz="1800" b="1" dirty="0">
                <a:solidFill>
                  <a:schemeClr val="tx1"/>
                </a:solidFill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 x)</a:t>
            </a:r>
            <a:endParaRPr lang="en-US" b="1" dirty="0">
              <a:solidFill>
                <a:schemeClr val="tx1"/>
              </a:solidFill>
              <a:latin typeface="+mj-lt"/>
              <a:ea typeface="Monaco" charset="0"/>
              <a:cs typeface="Times New Roman" panose="02020603050405020304" pitchFamily="18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{</a:t>
            </a:r>
            <a:endParaRPr lang="en-US" b="1" dirty="0">
              <a:solidFill>
                <a:schemeClr val="tx1"/>
              </a:solidFill>
              <a:latin typeface="+mj-lt"/>
              <a:ea typeface="Monaco" charset="0"/>
              <a:cs typeface="Times New Roman" panose="02020603050405020304" pitchFamily="18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  return x*12;</a:t>
            </a:r>
            <a:endParaRPr lang="en-US" b="1" dirty="0">
              <a:solidFill>
                <a:schemeClr val="tx1"/>
              </a:solidFill>
              <a:latin typeface="+mj-lt"/>
              <a:ea typeface="Monaco" charset="0"/>
              <a:cs typeface="Times New Roman" panose="02020603050405020304" pitchFamily="18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}</a:t>
            </a:r>
          </a:p>
        </p:txBody>
      </p:sp>
      <p:sp>
        <p:nvSpPr>
          <p:cNvPr id="13318" name="Rectangle 6"/>
          <p:cNvSpPr>
            <a:spLocks/>
          </p:cNvSpPr>
          <p:nvPr/>
        </p:nvSpPr>
        <p:spPr bwMode="auto">
          <a:xfrm>
            <a:off x="3286352" y="5181600"/>
            <a:ext cx="5524500" cy="685800"/>
          </a:xfrm>
          <a:prstGeom prst="rect">
            <a:avLst/>
          </a:prstGeom>
          <a:solidFill>
            <a:srgbClr val="FFFF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76200" tIns="76200" rIns="76200" bIns="76200"/>
          <a:lstStyle/>
          <a:p>
            <a:pPr algn="l">
              <a:tabLst>
                <a:tab pos="228600" algn="l"/>
                <a:tab pos="228600" algn="l"/>
              </a:tabLst>
            </a:pPr>
            <a:r>
              <a:rPr lang="en-US" sz="1800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  <a:sym typeface="Courier New" charset="0"/>
              </a:rPr>
              <a:t>leaq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  <a:sym typeface="Courier New" charset="0"/>
              </a:rPr>
              <a:t> (%</a:t>
            </a:r>
            <a:r>
              <a:rPr lang="en-US" sz="1800" dirty="0">
                <a:latin typeface="+mj-lt"/>
                <a:cs typeface="Times New Roman" panose="02020603050405020304" pitchFamily="18" charset="0"/>
                <a:sym typeface="Courier New" charset="0"/>
              </a:rPr>
              <a:t>rdi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  <a:sym typeface="Courier New" charset="0"/>
              </a:rPr>
              <a:t>,%</a:t>
            </a:r>
            <a:r>
              <a:rPr lang="en-US" sz="1800" dirty="0">
                <a:latin typeface="+mj-lt"/>
                <a:cs typeface="Times New Roman" panose="02020603050405020304" pitchFamily="18" charset="0"/>
                <a:sym typeface="Courier New" charset="0"/>
              </a:rPr>
              <a:t>rdi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  <a:sym typeface="Courier New" charset="0"/>
              </a:rPr>
              <a:t>,2), %</a:t>
            </a:r>
            <a:r>
              <a:rPr lang="en-US" sz="1800" dirty="0" err="1">
                <a:latin typeface="+mj-lt"/>
                <a:cs typeface="Times New Roman" panose="02020603050405020304" pitchFamily="18" charset="0"/>
                <a:sym typeface="Courier New" charset="0"/>
              </a:rPr>
              <a:t>r</a:t>
            </a:r>
            <a:r>
              <a:rPr lang="en-US" sz="1800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  <a:sym typeface="Courier New" charset="0"/>
              </a:rPr>
              <a:t>ax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  <a:sym typeface="Courier New" charset="0"/>
              </a:rPr>
              <a:t> 	# t </a:t>
            </a:r>
            <a:r>
              <a:rPr lang="en-US" dirty="0">
                <a:latin typeface="+mj-lt"/>
                <a:cs typeface="Times New Roman" panose="02020603050405020304" pitchFamily="18" charset="0"/>
                <a:sym typeface="Courier New" charset="0"/>
              </a:rPr>
              <a:t>=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  <a:sym typeface="Courier New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  <a:sym typeface="Courier New" charset="0"/>
              </a:rPr>
              <a:t>x+x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  <a:sym typeface="Courier New" charset="0"/>
              </a:rPr>
              <a:t>*2</a:t>
            </a:r>
            <a:endParaRPr lang="en-US" dirty="0">
              <a:solidFill>
                <a:schemeClr val="tx1"/>
              </a:solidFill>
              <a:latin typeface="+mj-lt"/>
              <a:ea typeface="Lucida Grande" charset="0"/>
              <a:cs typeface="Times New Roman" panose="02020603050405020304" pitchFamily="18" charset="0"/>
              <a:sym typeface="Arial Narrow" charset="0"/>
            </a:endParaRPr>
          </a:p>
          <a:p>
            <a:pPr algn="l">
              <a:tabLst>
                <a:tab pos="228600" algn="l"/>
                <a:tab pos="228600" algn="l"/>
              </a:tabLst>
            </a:pPr>
            <a:r>
              <a:rPr lang="en-US" sz="1800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  <a:sym typeface="Courier New" charset="0"/>
              </a:rPr>
              <a:t>salq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  <a:sym typeface="Courier New" charset="0"/>
              </a:rPr>
              <a:t> $2, %</a:t>
            </a:r>
            <a:r>
              <a:rPr lang="en-US" sz="1800" dirty="0" err="1">
                <a:latin typeface="+mj-lt"/>
                <a:cs typeface="Times New Roman" panose="02020603050405020304" pitchFamily="18" charset="0"/>
                <a:sym typeface="Courier New" charset="0"/>
              </a:rPr>
              <a:t>r</a:t>
            </a:r>
            <a:r>
              <a:rPr lang="en-US" sz="1800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  <a:sym typeface="Courier New" charset="0"/>
              </a:rPr>
              <a:t>ax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  <a:sym typeface="Courier New" charset="0"/>
              </a:rPr>
              <a:t>            	</a:t>
            </a:r>
            <a:r>
              <a:rPr lang="en-US" sz="1800" dirty="0">
                <a:latin typeface="+mj-lt"/>
                <a:cs typeface="Times New Roman" panose="02020603050405020304" pitchFamily="18" charset="0"/>
                <a:sym typeface="Courier New" charset="0"/>
              </a:rPr>
              <a:t># 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  <a:sym typeface="Courier New" charset="0"/>
              </a:rPr>
              <a:t>return t&lt;&lt;2</a:t>
            </a:r>
          </a:p>
        </p:txBody>
      </p:sp>
      <p:sp>
        <p:nvSpPr>
          <p:cNvPr id="13319" name="Rectangle 7"/>
          <p:cNvSpPr>
            <a:spLocks/>
          </p:cNvSpPr>
          <p:nvPr/>
        </p:nvSpPr>
        <p:spPr bwMode="auto">
          <a:xfrm>
            <a:off x="4073752" y="4728482"/>
            <a:ext cx="4229363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+mj-lt"/>
                <a:ea typeface="Calibri" charset="0"/>
                <a:cs typeface="Calibri" charset="0"/>
                <a:sym typeface="Calibri" charset="0"/>
              </a:rPr>
              <a:t>Converted to ASM by compiler:</a:t>
            </a:r>
          </a:p>
        </p:txBody>
      </p:sp>
    </p:spTree>
    <p:extLst>
      <p:ext uri="{BB962C8B-B14F-4D97-AF65-F5344CB8AC3E}">
        <p14:creationId xmlns:p14="http://schemas.microsoft.com/office/powerpoint/2010/main" val="3089737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Assembler directives (continued)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.</a:t>
            </a:r>
            <a:r>
              <a:rPr lang="en-US" sz="2000" dirty="0" err="1"/>
              <a:t>globl</a:t>
            </a:r>
            <a:endParaRPr lang="en-US" sz="2000" dirty="0"/>
          </a:p>
          <a:p>
            <a:pPr lvl="1"/>
            <a:r>
              <a:rPr lang="en-US" sz="2000" dirty="0"/>
              <a:t>A directive needed by the linker for symbol resolution: followed by name of function</a:t>
            </a:r>
          </a:p>
          <a:p>
            <a:r>
              <a:rPr lang="en-US" sz="2000" dirty="0"/>
              <a:t>.type</a:t>
            </a:r>
          </a:p>
          <a:p>
            <a:pPr marL="941759" lvl="2" rtl="0"/>
            <a:r>
              <a:rPr lang="en-US" sz="1600" dirty="0"/>
              <a:t>Needed by the linker to identify the label as one associated with a function, as opposed to data</a:t>
            </a:r>
          </a:p>
          <a:p>
            <a:r>
              <a:rPr lang="en-US" sz="2000" dirty="0"/>
              <a:t>.size</a:t>
            </a:r>
          </a:p>
          <a:p>
            <a:pPr marL="941759" lvl="2"/>
            <a:r>
              <a:rPr lang="en-US" sz="1600" dirty="0"/>
              <a:t>Needed by the linker to identify the size of the text for the program</a:t>
            </a:r>
          </a:p>
          <a:p>
            <a:pPr marL="694871" lvl="2" indent="0">
              <a:buNone/>
            </a:pPr>
            <a:endParaRPr lang="en-US" sz="2000" dirty="0"/>
          </a:p>
          <a:p>
            <a:r>
              <a:rPr lang="en-US" sz="2000" b="1" dirty="0"/>
              <a:t>Note: </a:t>
            </a:r>
            <a:r>
              <a:rPr lang="en-US" sz="2000" dirty="0"/>
              <a:t>labels (for functions or data) in assembly language source code are followed by a colon.</a:t>
            </a:r>
          </a:p>
          <a:p>
            <a:pPr marL="10800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383373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Computations with </a:t>
            </a:r>
            <a:r>
              <a:rPr lang="en-US" dirty="0" err="1">
                <a:cs typeface="Times New Roman" panose="02020603050405020304" pitchFamily="18" charset="0"/>
              </a:rPr>
              <a:t>leaq</a:t>
            </a:r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j-lt"/>
                <a:cs typeface="Times New Roman" panose="02020603050405020304" pitchFamily="18" charset="0"/>
              </a:rPr>
              <a:t>Consider:</a:t>
            </a:r>
          </a:p>
          <a:p>
            <a:pPr marL="0" indent="0">
              <a:buNone/>
            </a:pPr>
            <a:r>
              <a:rPr lang="en-US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 (%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rdi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, %rdi,1), %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    =&gt;   %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rdi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  + 1*%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rdi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 = 2%rdi</a:t>
            </a:r>
          </a:p>
          <a:p>
            <a:pPr marL="0" indent="0">
              <a:buNone/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 (%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rdi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, %rdi,2), %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    =&gt;   %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rdi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  + 2*%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rdi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 = 3%rdi</a:t>
            </a:r>
          </a:p>
          <a:p>
            <a:pPr marL="0" indent="0">
              <a:buNone/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 (%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rdi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, %rdi,4), %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    =&gt;   %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rdi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  + 4*%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rdi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 = 5%rdi</a:t>
            </a:r>
          </a:p>
          <a:p>
            <a:pPr marL="0" indent="0">
              <a:buNone/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 (%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rdi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, %rdi,8), %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    =&gt;   %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rdi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  + 8*%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rdi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 = 9%rdi</a:t>
            </a:r>
          </a:p>
          <a:p>
            <a:r>
              <a:rPr lang="en-US" sz="2000" dirty="0">
                <a:latin typeface="+mj-lt"/>
                <a:cs typeface="Times New Roman" panose="02020603050405020304" pitchFamily="18" charset="0"/>
              </a:rPr>
              <a:t>What kind of multiplication problems can you come up with that might make these valuable?</a:t>
            </a:r>
          </a:p>
          <a:p>
            <a:pPr marL="0" indent="0">
              <a:buNone/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(%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rdi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, %rdi,2), %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		# 3%rdi</a:t>
            </a:r>
          </a:p>
          <a:p>
            <a:pPr marL="0" indent="0">
              <a:buNone/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(%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rdi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, %rdi,8), %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rbx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		# 9%rdi</a:t>
            </a:r>
          </a:p>
          <a:p>
            <a:pPr marL="0" indent="0">
              <a:buNone/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addq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 %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rbx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, %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			# 12%rdi</a:t>
            </a:r>
          </a:p>
          <a:p>
            <a:pPr marL="0" indent="0">
              <a:buNone/>
            </a:pPr>
            <a:r>
              <a:rPr lang="en-US" sz="2000" dirty="0">
                <a:latin typeface="+mj-lt"/>
              </a:rPr>
              <a:t>	</a:t>
            </a:r>
          </a:p>
          <a:p>
            <a:pPr marL="0" indent="0">
              <a:buNone/>
            </a:pP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475615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Computations with </a:t>
            </a:r>
            <a:r>
              <a:rPr lang="en-US" dirty="0" err="1">
                <a:cs typeface="Times New Roman" panose="02020603050405020304" pitchFamily="18" charset="0"/>
              </a:rPr>
              <a:t>leaq</a:t>
            </a:r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800" dirty="0">
                <a:latin typeface="+mj-lt"/>
                <a:cs typeface="Times New Roman" panose="02020603050405020304" pitchFamily="18" charset="0"/>
              </a:rPr>
              <a:t>Since we know that </a:t>
            </a:r>
            <a:r>
              <a:rPr lang="en-US" sz="3800" b="1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8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latin typeface="+mj-lt"/>
                <a:cs typeface="Times New Roman" panose="02020603050405020304" pitchFamily="18" charset="0"/>
              </a:rPr>
              <a:t>Imm</a:t>
            </a:r>
            <a:r>
              <a:rPr lang="en-US" sz="3800" b="1" dirty="0">
                <a:latin typeface="+mj-lt"/>
                <a:cs typeface="Times New Roman" panose="02020603050405020304" pitchFamily="18" charset="0"/>
              </a:rPr>
              <a:t>(</a:t>
            </a:r>
            <a:r>
              <a:rPr lang="en-US" sz="3800" b="1" dirty="0" err="1">
                <a:latin typeface="+mj-lt"/>
                <a:cs typeface="Times New Roman" panose="02020603050405020304" pitchFamily="18" charset="0"/>
              </a:rPr>
              <a:t>Rb,Ri,S</a:t>
            </a:r>
            <a:r>
              <a:rPr lang="en-US" sz="3800" b="1" dirty="0">
                <a:latin typeface="+mj-lt"/>
                <a:cs typeface="Times New Roman" panose="02020603050405020304" pitchFamily="18" charset="0"/>
              </a:rPr>
              <a:t>), %Rd 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calculates </a:t>
            </a:r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Imm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 + </a:t>
            </a:r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Rb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 + </a:t>
            </a:r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Ri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*S and puts the result in %Rd</a:t>
            </a:r>
          </a:p>
          <a:p>
            <a:pPr marL="0" indent="0">
              <a:buNone/>
            </a:pPr>
            <a:endParaRPr lang="en-US" sz="3800" dirty="0">
              <a:latin typeface="+mj-lt"/>
              <a:cs typeface="Times New Roman" panose="02020603050405020304" pitchFamily="18" charset="0"/>
            </a:endParaRPr>
          </a:p>
          <a:p>
            <a:r>
              <a:rPr lang="en-US" sz="3800" dirty="0">
                <a:latin typeface="+mj-lt"/>
                <a:cs typeface="Times New Roman" panose="02020603050405020304" pitchFamily="18" charset="0"/>
              </a:rPr>
              <a:t>If </a:t>
            </a:r>
            <a:r>
              <a:rPr lang="en-US" sz="3800" b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%</a:t>
            </a:r>
            <a:r>
              <a:rPr lang="en-US" sz="3800" b="1" dirty="0" err="1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rdx</a:t>
            </a:r>
            <a:r>
              <a:rPr lang="en-US" sz="3800" b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contains some value </a:t>
            </a:r>
            <a:r>
              <a:rPr lang="en-US" sz="3800" b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x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 and </a:t>
            </a:r>
            <a:r>
              <a:rPr lang="en-US" sz="38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%</a:t>
            </a:r>
            <a:r>
              <a:rPr lang="en-US" sz="3800" b="1" dirty="0" err="1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rcx</a:t>
            </a:r>
            <a:r>
              <a:rPr lang="en-US" sz="38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contains some value </a:t>
            </a:r>
            <a:r>
              <a:rPr lang="en-US" sz="38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y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, then what value does %</a:t>
            </a:r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 contain in these examples? (in terms of </a:t>
            </a:r>
            <a:r>
              <a:rPr lang="en-US" sz="3800" b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x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 &amp; </a:t>
            </a:r>
            <a:r>
              <a:rPr lang="en-US" sz="38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y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 (%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rdx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, 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rcx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), 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	</a:t>
            </a:r>
            <a:endParaRPr lang="en-US" sz="3400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  <a:p>
            <a:pPr lvl="1"/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 (%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rdx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, %rcx,4), 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	</a:t>
            </a:r>
            <a:endParaRPr lang="en-US" sz="3400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  <a:p>
            <a:pPr lvl="1"/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 5(%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rdx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, %rdx,4), 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	</a:t>
            </a:r>
            <a:endParaRPr lang="en-US" sz="3400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  <a:p>
            <a:pPr lvl="1"/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 7(%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rcx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, %rcx,2), 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	</a:t>
            </a:r>
            <a:endParaRPr lang="en-US" sz="3400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  <a:p>
            <a:pPr lvl="1"/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 10(%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rdx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, %rcx,8), 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rax</a:t>
            </a:r>
            <a:endParaRPr lang="en-US" sz="3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490200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Computations with </a:t>
            </a:r>
            <a:r>
              <a:rPr lang="en-US" dirty="0" err="1">
                <a:cs typeface="Times New Roman" panose="02020603050405020304" pitchFamily="18" charset="0"/>
              </a:rPr>
              <a:t>leaq</a:t>
            </a:r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800" dirty="0">
                <a:latin typeface="+mj-lt"/>
                <a:cs typeface="Times New Roman" panose="02020603050405020304" pitchFamily="18" charset="0"/>
              </a:rPr>
              <a:t>Since we know that </a:t>
            </a:r>
            <a:r>
              <a:rPr lang="en-US" sz="3800" b="1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8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latin typeface="+mj-lt"/>
                <a:cs typeface="Times New Roman" panose="02020603050405020304" pitchFamily="18" charset="0"/>
              </a:rPr>
              <a:t>Imm</a:t>
            </a:r>
            <a:r>
              <a:rPr lang="en-US" sz="3800" b="1" dirty="0">
                <a:latin typeface="+mj-lt"/>
                <a:cs typeface="Times New Roman" panose="02020603050405020304" pitchFamily="18" charset="0"/>
              </a:rPr>
              <a:t>(</a:t>
            </a:r>
            <a:r>
              <a:rPr lang="en-US" sz="3800" b="1" dirty="0" err="1">
                <a:latin typeface="+mj-lt"/>
                <a:cs typeface="Times New Roman" panose="02020603050405020304" pitchFamily="18" charset="0"/>
              </a:rPr>
              <a:t>Rb,Ri,S</a:t>
            </a:r>
            <a:r>
              <a:rPr lang="en-US" sz="3800" b="1" dirty="0">
                <a:latin typeface="+mj-lt"/>
                <a:cs typeface="Times New Roman" panose="02020603050405020304" pitchFamily="18" charset="0"/>
              </a:rPr>
              <a:t>), %Rd 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calculates </a:t>
            </a:r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Imm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 + </a:t>
            </a:r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Rb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 + </a:t>
            </a:r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Ri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*S and puts the result in %Rd</a:t>
            </a:r>
          </a:p>
          <a:p>
            <a:pPr marL="0" indent="0">
              <a:buNone/>
            </a:pPr>
            <a:endParaRPr lang="en-US" sz="3800" dirty="0">
              <a:latin typeface="+mj-lt"/>
              <a:cs typeface="Times New Roman" panose="02020603050405020304" pitchFamily="18" charset="0"/>
            </a:endParaRPr>
          </a:p>
          <a:p>
            <a:r>
              <a:rPr lang="en-US" sz="3800" dirty="0">
                <a:latin typeface="+mj-lt"/>
                <a:cs typeface="Times New Roman" panose="02020603050405020304" pitchFamily="18" charset="0"/>
              </a:rPr>
              <a:t>If </a:t>
            </a:r>
            <a:r>
              <a:rPr lang="en-US" sz="3800" b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%</a:t>
            </a:r>
            <a:r>
              <a:rPr lang="en-US" sz="3800" b="1" dirty="0" err="1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rdx</a:t>
            </a:r>
            <a:r>
              <a:rPr lang="en-US" sz="3800" b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contains some value </a:t>
            </a:r>
            <a:r>
              <a:rPr lang="en-US" sz="3800" b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x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 and </a:t>
            </a:r>
            <a:r>
              <a:rPr lang="en-US" sz="38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%</a:t>
            </a:r>
            <a:r>
              <a:rPr lang="en-US" sz="3800" b="1" dirty="0" err="1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rcx</a:t>
            </a:r>
            <a:r>
              <a:rPr lang="en-US" sz="38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contains some value </a:t>
            </a:r>
            <a:r>
              <a:rPr lang="en-US" sz="38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y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, then what value does %</a:t>
            </a:r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 contain in these examples? (in terms of </a:t>
            </a:r>
            <a:r>
              <a:rPr lang="en-US" sz="3800" b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x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 &amp; </a:t>
            </a:r>
            <a:r>
              <a:rPr lang="en-US" sz="38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y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 (%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rdx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, 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rcx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), 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sz="34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x + y</a:t>
            </a:r>
          </a:p>
          <a:p>
            <a:pPr lvl="1"/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 (%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rdx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, %rcx,4), 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	</a:t>
            </a:r>
            <a:endParaRPr lang="en-US" sz="3400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  <a:p>
            <a:pPr lvl="1"/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 5(%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rdx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, %rdx,4), 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	</a:t>
            </a:r>
            <a:endParaRPr lang="en-US" sz="3400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  <a:p>
            <a:pPr lvl="1"/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 7(%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rcx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, %rcx,2), 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	</a:t>
            </a:r>
            <a:endParaRPr lang="en-US" sz="3400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  <a:p>
            <a:pPr lvl="1"/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 10(%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rdx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, %rcx,8), 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81367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Computations with </a:t>
            </a:r>
            <a:r>
              <a:rPr lang="en-US" dirty="0" err="1">
                <a:cs typeface="Times New Roman" panose="02020603050405020304" pitchFamily="18" charset="0"/>
              </a:rPr>
              <a:t>leaq</a:t>
            </a:r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800" dirty="0">
                <a:latin typeface="+mj-lt"/>
                <a:cs typeface="Times New Roman" panose="02020603050405020304" pitchFamily="18" charset="0"/>
              </a:rPr>
              <a:t>Since we know that </a:t>
            </a:r>
            <a:r>
              <a:rPr lang="en-US" sz="3800" b="1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8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latin typeface="+mj-lt"/>
                <a:cs typeface="Times New Roman" panose="02020603050405020304" pitchFamily="18" charset="0"/>
              </a:rPr>
              <a:t>Imm</a:t>
            </a:r>
            <a:r>
              <a:rPr lang="en-US" sz="3800" b="1" dirty="0">
                <a:latin typeface="+mj-lt"/>
                <a:cs typeface="Times New Roman" panose="02020603050405020304" pitchFamily="18" charset="0"/>
              </a:rPr>
              <a:t>(</a:t>
            </a:r>
            <a:r>
              <a:rPr lang="en-US" sz="3800" b="1" dirty="0" err="1">
                <a:latin typeface="+mj-lt"/>
                <a:cs typeface="Times New Roman" panose="02020603050405020304" pitchFamily="18" charset="0"/>
              </a:rPr>
              <a:t>Rb,Ri,S</a:t>
            </a:r>
            <a:r>
              <a:rPr lang="en-US" sz="3800" b="1" dirty="0">
                <a:latin typeface="+mj-lt"/>
                <a:cs typeface="Times New Roman" panose="02020603050405020304" pitchFamily="18" charset="0"/>
              </a:rPr>
              <a:t>), %Rd 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calculates </a:t>
            </a:r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Imm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 + </a:t>
            </a:r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Rb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 + </a:t>
            </a:r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Ri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*S and puts the result in %Rd</a:t>
            </a:r>
          </a:p>
          <a:p>
            <a:pPr marL="0" indent="0">
              <a:buNone/>
            </a:pPr>
            <a:endParaRPr lang="en-US" sz="3800" dirty="0">
              <a:latin typeface="+mj-lt"/>
              <a:cs typeface="Times New Roman" panose="02020603050405020304" pitchFamily="18" charset="0"/>
            </a:endParaRPr>
          </a:p>
          <a:p>
            <a:r>
              <a:rPr lang="en-US" sz="3800" dirty="0">
                <a:latin typeface="+mj-lt"/>
                <a:cs typeface="Times New Roman" panose="02020603050405020304" pitchFamily="18" charset="0"/>
              </a:rPr>
              <a:t>If </a:t>
            </a:r>
            <a:r>
              <a:rPr lang="en-US" sz="3800" b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%</a:t>
            </a:r>
            <a:r>
              <a:rPr lang="en-US" sz="3800" b="1" dirty="0" err="1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rdx</a:t>
            </a:r>
            <a:r>
              <a:rPr lang="en-US" sz="3800" b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contains some value </a:t>
            </a:r>
            <a:r>
              <a:rPr lang="en-US" sz="3800" b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x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 and </a:t>
            </a:r>
            <a:r>
              <a:rPr lang="en-US" sz="38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%</a:t>
            </a:r>
            <a:r>
              <a:rPr lang="en-US" sz="3800" b="1" dirty="0" err="1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rcx</a:t>
            </a:r>
            <a:r>
              <a:rPr lang="en-US" sz="38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contains some value </a:t>
            </a:r>
            <a:r>
              <a:rPr lang="en-US" sz="38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y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, then what value does %</a:t>
            </a:r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 contain in these examples? (in terms of </a:t>
            </a:r>
            <a:r>
              <a:rPr lang="en-US" sz="3800" b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x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 &amp; </a:t>
            </a:r>
            <a:r>
              <a:rPr lang="en-US" sz="38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y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 (%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rdx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, 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rcx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), 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sz="34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x + y</a:t>
            </a:r>
          </a:p>
          <a:p>
            <a:pPr lvl="1"/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 (%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rdx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, %rcx,4), 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sz="34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x + 4y</a:t>
            </a:r>
          </a:p>
          <a:p>
            <a:pPr lvl="1"/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 5(%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rdx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, %rdx,4), 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	</a:t>
            </a:r>
            <a:endParaRPr lang="en-US" sz="3400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  <a:p>
            <a:pPr lvl="1"/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 7(%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rcx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, %rcx,2), 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	</a:t>
            </a:r>
            <a:endParaRPr lang="en-US" sz="3400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  <a:p>
            <a:pPr lvl="1"/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 10(%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rdx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, %rcx,8), 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	</a:t>
            </a:r>
            <a:endParaRPr lang="en-US" sz="3800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222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Computations with </a:t>
            </a:r>
            <a:r>
              <a:rPr lang="en-US" dirty="0" err="1">
                <a:cs typeface="Times New Roman" panose="02020603050405020304" pitchFamily="18" charset="0"/>
              </a:rPr>
              <a:t>leaq</a:t>
            </a:r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800" dirty="0">
                <a:latin typeface="+mj-lt"/>
                <a:cs typeface="Times New Roman" panose="02020603050405020304" pitchFamily="18" charset="0"/>
              </a:rPr>
              <a:t>Since we know that </a:t>
            </a:r>
            <a:r>
              <a:rPr lang="en-US" sz="3800" b="1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8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latin typeface="+mj-lt"/>
                <a:cs typeface="Times New Roman" panose="02020603050405020304" pitchFamily="18" charset="0"/>
              </a:rPr>
              <a:t>Imm</a:t>
            </a:r>
            <a:r>
              <a:rPr lang="en-US" sz="3800" b="1" dirty="0">
                <a:latin typeface="+mj-lt"/>
                <a:cs typeface="Times New Roman" panose="02020603050405020304" pitchFamily="18" charset="0"/>
              </a:rPr>
              <a:t>(</a:t>
            </a:r>
            <a:r>
              <a:rPr lang="en-US" sz="3800" b="1" dirty="0" err="1">
                <a:latin typeface="+mj-lt"/>
                <a:cs typeface="Times New Roman" panose="02020603050405020304" pitchFamily="18" charset="0"/>
              </a:rPr>
              <a:t>Rb,Ri,S</a:t>
            </a:r>
            <a:r>
              <a:rPr lang="en-US" sz="3800" b="1" dirty="0">
                <a:latin typeface="+mj-lt"/>
                <a:cs typeface="Times New Roman" panose="02020603050405020304" pitchFamily="18" charset="0"/>
              </a:rPr>
              <a:t>), %Rd 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calculates </a:t>
            </a:r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Imm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 + </a:t>
            </a:r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Rb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 + </a:t>
            </a:r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Ri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*S and puts the result in %Rd</a:t>
            </a:r>
          </a:p>
          <a:p>
            <a:pPr marL="0" indent="0">
              <a:buNone/>
            </a:pPr>
            <a:endParaRPr lang="en-US" sz="3800" dirty="0">
              <a:latin typeface="+mj-lt"/>
              <a:cs typeface="Times New Roman" panose="02020603050405020304" pitchFamily="18" charset="0"/>
            </a:endParaRPr>
          </a:p>
          <a:p>
            <a:r>
              <a:rPr lang="en-US" sz="3800" dirty="0">
                <a:latin typeface="+mj-lt"/>
                <a:cs typeface="Times New Roman" panose="02020603050405020304" pitchFamily="18" charset="0"/>
              </a:rPr>
              <a:t>If </a:t>
            </a:r>
            <a:r>
              <a:rPr lang="en-US" sz="3800" b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%</a:t>
            </a:r>
            <a:r>
              <a:rPr lang="en-US" sz="3800" b="1" dirty="0" err="1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rdx</a:t>
            </a:r>
            <a:r>
              <a:rPr lang="en-US" sz="3800" b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contains some value </a:t>
            </a:r>
            <a:r>
              <a:rPr lang="en-US" sz="3800" b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x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 and </a:t>
            </a:r>
            <a:r>
              <a:rPr lang="en-US" sz="38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%</a:t>
            </a:r>
            <a:r>
              <a:rPr lang="en-US" sz="3800" b="1" dirty="0" err="1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rcx</a:t>
            </a:r>
            <a:r>
              <a:rPr lang="en-US" sz="38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contains some value </a:t>
            </a:r>
            <a:r>
              <a:rPr lang="en-US" sz="38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y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, then what value does %</a:t>
            </a:r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 contain in these examples? (in terms of </a:t>
            </a:r>
            <a:r>
              <a:rPr lang="en-US" sz="3800" b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x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 &amp; </a:t>
            </a:r>
            <a:r>
              <a:rPr lang="en-US" sz="38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y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 (%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rdx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, 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rcx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), 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sz="34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x + y</a:t>
            </a:r>
          </a:p>
          <a:p>
            <a:pPr lvl="1"/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 (%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rdx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, %rcx,4), 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sz="34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x + 4y</a:t>
            </a:r>
          </a:p>
          <a:p>
            <a:pPr lvl="1"/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 5(%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rdx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, %rdx,4), 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sz="34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5 + x + 4x = 5x + 5</a:t>
            </a:r>
          </a:p>
          <a:p>
            <a:pPr lvl="1"/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 7(%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rcx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, %rcx,2), 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	</a:t>
            </a:r>
            <a:endParaRPr lang="en-US" sz="3400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  <a:p>
            <a:pPr lvl="1"/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 10(%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rdx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, %rcx,8), 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17728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Computations with </a:t>
            </a:r>
            <a:r>
              <a:rPr lang="en-US" dirty="0" err="1">
                <a:cs typeface="Times New Roman" panose="02020603050405020304" pitchFamily="18" charset="0"/>
              </a:rPr>
              <a:t>leaq</a:t>
            </a:r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800" dirty="0">
                <a:latin typeface="+mj-lt"/>
                <a:cs typeface="Times New Roman" panose="02020603050405020304" pitchFamily="18" charset="0"/>
              </a:rPr>
              <a:t>Since we know that </a:t>
            </a:r>
            <a:r>
              <a:rPr lang="en-US" sz="3800" b="1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8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latin typeface="+mj-lt"/>
                <a:cs typeface="Times New Roman" panose="02020603050405020304" pitchFamily="18" charset="0"/>
              </a:rPr>
              <a:t>Imm</a:t>
            </a:r>
            <a:r>
              <a:rPr lang="en-US" sz="3800" b="1" dirty="0">
                <a:latin typeface="+mj-lt"/>
                <a:cs typeface="Times New Roman" panose="02020603050405020304" pitchFamily="18" charset="0"/>
              </a:rPr>
              <a:t>(</a:t>
            </a:r>
            <a:r>
              <a:rPr lang="en-US" sz="3800" b="1" dirty="0" err="1">
                <a:latin typeface="+mj-lt"/>
                <a:cs typeface="Times New Roman" panose="02020603050405020304" pitchFamily="18" charset="0"/>
              </a:rPr>
              <a:t>Rb,Ri,S</a:t>
            </a:r>
            <a:r>
              <a:rPr lang="en-US" sz="3800" b="1" dirty="0">
                <a:latin typeface="+mj-lt"/>
                <a:cs typeface="Times New Roman" panose="02020603050405020304" pitchFamily="18" charset="0"/>
              </a:rPr>
              <a:t>), %Rd 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calculates </a:t>
            </a:r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Imm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 + </a:t>
            </a:r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Rb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 + </a:t>
            </a:r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Ri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*S and puts the result in %Rd</a:t>
            </a:r>
          </a:p>
          <a:p>
            <a:pPr marL="0" indent="0">
              <a:buNone/>
            </a:pPr>
            <a:endParaRPr lang="en-US" sz="3800" dirty="0">
              <a:latin typeface="+mj-lt"/>
              <a:cs typeface="Times New Roman" panose="02020603050405020304" pitchFamily="18" charset="0"/>
            </a:endParaRPr>
          </a:p>
          <a:p>
            <a:r>
              <a:rPr lang="en-US" sz="3800" dirty="0">
                <a:latin typeface="+mj-lt"/>
                <a:cs typeface="Times New Roman" panose="02020603050405020304" pitchFamily="18" charset="0"/>
              </a:rPr>
              <a:t>If </a:t>
            </a:r>
            <a:r>
              <a:rPr lang="en-US" sz="3800" b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%</a:t>
            </a:r>
            <a:r>
              <a:rPr lang="en-US" sz="3800" b="1" dirty="0" err="1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rdx</a:t>
            </a:r>
            <a:r>
              <a:rPr lang="en-US" sz="3800" b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contains some value </a:t>
            </a:r>
            <a:r>
              <a:rPr lang="en-US" sz="3800" b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x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 and </a:t>
            </a:r>
            <a:r>
              <a:rPr lang="en-US" sz="38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%</a:t>
            </a:r>
            <a:r>
              <a:rPr lang="en-US" sz="3800" b="1" dirty="0" err="1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rcx</a:t>
            </a:r>
            <a:r>
              <a:rPr lang="en-US" sz="38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contains some value </a:t>
            </a:r>
            <a:r>
              <a:rPr lang="en-US" sz="38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y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, then what value does %</a:t>
            </a:r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 contain in these examples? (in terms of </a:t>
            </a:r>
            <a:r>
              <a:rPr lang="en-US" sz="3800" b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x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 &amp; </a:t>
            </a:r>
            <a:r>
              <a:rPr lang="en-US" sz="38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y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 (%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rdx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, 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rcx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), 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sz="34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x + y</a:t>
            </a:r>
          </a:p>
          <a:p>
            <a:pPr lvl="1"/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 (%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rdx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, %rcx,4), 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sz="34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x + 4y</a:t>
            </a:r>
          </a:p>
          <a:p>
            <a:pPr lvl="1"/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 5(%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rdx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, %rdx,4), 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sz="34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5 + x + 4x = 5x + 5</a:t>
            </a:r>
          </a:p>
          <a:p>
            <a:pPr lvl="1"/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 7(%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rcx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, %rcx,2), 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sz="34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7 + y + 2y = 3y + 7</a:t>
            </a:r>
          </a:p>
          <a:p>
            <a:pPr lvl="1"/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 10(%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rdx</a:t>
            </a:r>
            <a:r>
              <a:rPr lang="en-US" sz="3400" dirty="0">
                <a:latin typeface="+mj-lt"/>
                <a:cs typeface="Times New Roman" panose="02020603050405020304" pitchFamily="18" charset="0"/>
              </a:rPr>
              <a:t>, %rcx,8), %</a:t>
            </a:r>
            <a:r>
              <a:rPr lang="en-US" sz="34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sz="2000" dirty="0">
                <a:latin typeface="+mj-lt"/>
              </a:rPr>
              <a:t>	</a:t>
            </a:r>
          </a:p>
          <a:p>
            <a:pPr marL="0" indent="0">
              <a:buNone/>
            </a:pP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910099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Computations with </a:t>
            </a:r>
            <a:r>
              <a:rPr lang="en-US" dirty="0" err="1">
                <a:cs typeface="Times New Roman" panose="02020603050405020304" pitchFamily="18" charset="0"/>
              </a:rPr>
              <a:t>leaq</a:t>
            </a:r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300" dirty="0">
                <a:latin typeface="+mj-lt"/>
                <a:cs typeface="Times New Roman" panose="02020603050405020304" pitchFamily="18" charset="0"/>
              </a:rPr>
              <a:t>Since we know that </a:t>
            </a:r>
            <a:r>
              <a:rPr lang="en-US" sz="4300" b="1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43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4300" b="1" dirty="0" err="1">
                <a:latin typeface="+mj-lt"/>
                <a:cs typeface="Times New Roman" panose="02020603050405020304" pitchFamily="18" charset="0"/>
              </a:rPr>
              <a:t>Imm</a:t>
            </a:r>
            <a:r>
              <a:rPr lang="en-US" sz="4300" b="1" dirty="0">
                <a:latin typeface="+mj-lt"/>
                <a:cs typeface="Times New Roman" panose="02020603050405020304" pitchFamily="18" charset="0"/>
              </a:rPr>
              <a:t>(</a:t>
            </a:r>
            <a:r>
              <a:rPr lang="en-US" sz="4300" b="1" dirty="0" err="1">
                <a:latin typeface="+mj-lt"/>
                <a:cs typeface="Times New Roman" panose="02020603050405020304" pitchFamily="18" charset="0"/>
              </a:rPr>
              <a:t>Rb,Ri,S</a:t>
            </a:r>
            <a:r>
              <a:rPr lang="en-US" sz="4300" b="1" dirty="0">
                <a:latin typeface="+mj-lt"/>
                <a:cs typeface="Times New Roman" panose="02020603050405020304" pitchFamily="18" charset="0"/>
              </a:rPr>
              <a:t>), %Rd </a:t>
            </a:r>
            <a:r>
              <a:rPr lang="en-US" sz="4300" dirty="0">
                <a:latin typeface="+mj-lt"/>
                <a:cs typeface="Times New Roman" panose="02020603050405020304" pitchFamily="18" charset="0"/>
              </a:rPr>
              <a:t>calculates </a:t>
            </a:r>
            <a:r>
              <a:rPr lang="en-US" sz="4300" dirty="0" err="1">
                <a:latin typeface="+mj-lt"/>
                <a:cs typeface="Times New Roman" panose="02020603050405020304" pitchFamily="18" charset="0"/>
              </a:rPr>
              <a:t>Imm</a:t>
            </a:r>
            <a:r>
              <a:rPr lang="en-US" sz="4300" dirty="0">
                <a:latin typeface="+mj-lt"/>
                <a:cs typeface="Times New Roman" panose="02020603050405020304" pitchFamily="18" charset="0"/>
              </a:rPr>
              <a:t> + </a:t>
            </a:r>
            <a:r>
              <a:rPr lang="en-US" sz="4300" dirty="0" err="1">
                <a:latin typeface="+mj-lt"/>
                <a:cs typeface="Times New Roman" panose="02020603050405020304" pitchFamily="18" charset="0"/>
              </a:rPr>
              <a:t>Rb</a:t>
            </a:r>
            <a:r>
              <a:rPr lang="en-US" sz="4300" dirty="0">
                <a:latin typeface="+mj-lt"/>
                <a:cs typeface="Times New Roman" panose="02020603050405020304" pitchFamily="18" charset="0"/>
              </a:rPr>
              <a:t> + </a:t>
            </a:r>
            <a:r>
              <a:rPr lang="en-US" sz="4300" dirty="0" err="1">
                <a:latin typeface="+mj-lt"/>
                <a:cs typeface="Times New Roman" panose="02020603050405020304" pitchFamily="18" charset="0"/>
              </a:rPr>
              <a:t>Ri</a:t>
            </a:r>
            <a:r>
              <a:rPr lang="en-US" sz="4300" dirty="0">
                <a:latin typeface="+mj-lt"/>
                <a:cs typeface="Times New Roman" panose="02020603050405020304" pitchFamily="18" charset="0"/>
              </a:rPr>
              <a:t>*S and puts the result in %Rd</a:t>
            </a:r>
          </a:p>
          <a:p>
            <a:pPr marL="0" indent="0">
              <a:buNone/>
            </a:pPr>
            <a:endParaRPr lang="en-US" sz="4300" dirty="0">
              <a:latin typeface="+mj-lt"/>
              <a:cs typeface="Times New Roman" panose="02020603050405020304" pitchFamily="18" charset="0"/>
            </a:endParaRPr>
          </a:p>
          <a:p>
            <a:r>
              <a:rPr lang="en-US" sz="4400" dirty="0">
                <a:latin typeface="+mj-lt"/>
                <a:cs typeface="Times New Roman" panose="02020603050405020304" pitchFamily="18" charset="0"/>
              </a:rPr>
              <a:t>If </a:t>
            </a:r>
            <a:r>
              <a:rPr lang="en-US" sz="4400" b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%</a:t>
            </a:r>
            <a:r>
              <a:rPr lang="en-US" sz="4400" b="1" dirty="0" err="1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rdx</a:t>
            </a:r>
            <a:r>
              <a:rPr lang="en-US" sz="4400" b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4400" dirty="0">
                <a:latin typeface="+mj-lt"/>
                <a:cs typeface="Times New Roman" panose="02020603050405020304" pitchFamily="18" charset="0"/>
              </a:rPr>
              <a:t>contains some value </a:t>
            </a:r>
            <a:r>
              <a:rPr lang="en-US" sz="4400" b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x</a:t>
            </a:r>
            <a:r>
              <a:rPr lang="en-US" sz="4400" dirty="0">
                <a:latin typeface="+mj-lt"/>
                <a:cs typeface="Times New Roman" panose="02020603050405020304" pitchFamily="18" charset="0"/>
              </a:rPr>
              <a:t> and </a:t>
            </a:r>
            <a:r>
              <a:rPr lang="en-US" sz="44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%</a:t>
            </a:r>
            <a:r>
              <a:rPr lang="en-US" sz="4400" b="1" dirty="0" err="1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rcx</a:t>
            </a:r>
            <a:r>
              <a:rPr lang="en-US" sz="44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4400" dirty="0">
                <a:latin typeface="+mj-lt"/>
                <a:cs typeface="Times New Roman" panose="02020603050405020304" pitchFamily="18" charset="0"/>
              </a:rPr>
              <a:t>contains some value </a:t>
            </a:r>
            <a:r>
              <a:rPr lang="en-US" sz="44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y</a:t>
            </a:r>
            <a:r>
              <a:rPr lang="en-US" sz="4400" dirty="0">
                <a:latin typeface="+mj-lt"/>
                <a:cs typeface="Times New Roman" panose="02020603050405020304" pitchFamily="18" charset="0"/>
              </a:rPr>
              <a:t>, then what value does %</a:t>
            </a:r>
            <a:r>
              <a:rPr lang="en-US" sz="44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4400" dirty="0">
                <a:latin typeface="+mj-lt"/>
                <a:cs typeface="Times New Roman" panose="02020603050405020304" pitchFamily="18" charset="0"/>
              </a:rPr>
              <a:t> contain in these examples? (in terms of </a:t>
            </a:r>
            <a:r>
              <a:rPr lang="en-US" sz="4400" b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x</a:t>
            </a:r>
            <a:r>
              <a:rPr lang="en-US" sz="4400" dirty="0">
                <a:latin typeface="+mj-lt"/>
                <a:cs typeface="Times New Roman" panose="02020603050405020304" pitchFamily="18" charset="0"/>
              </a:rPr>
              <a:t> &amp; </a:t>
            </a:r>
            <a:r>
              <a:rPr lang="en-US" sz="44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y</a:t>
            </a:r>
            <a:r>
              <a:rPr lang="en-US" sz="4400" dirty="0">
                <a:latin typeface="+mj-lt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 (%</a:t>
            </a:r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rdx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, %</a:t>
            </a:r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rcx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), %</a:t>
            </a:r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sz="38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x + y</a:t>
            </a:r>
          </a:p>
          <a:p>
            <a:pPr lvl="1"/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 (%</a:t>
            </a:r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rdx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, %rcx,4), %</a:t>
            </a:r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sz="38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x + 4y</a:t>
            </a:r>
          </a:p>
          <a:p>
            <a:pPr lvl="1"/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 5(%</a:t>
            </a:r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rdx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, %rdx,4), %</a:t>
            </a:r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sz="38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5 + x + 4x = 5x + 5</a:t>
            </a:r>
          </a:p>
          <a:p>
            <a:pPr lvl="1"/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 7(%</a:t>
            </a:r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rcx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, %rcx,2), %</a:t>
            </a:r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sz="38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7 + y + 2y = 3y + 7</a:t>
            </a:r>
          </a:p>
          <a:p>
            <a:pPr lvl="1"/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 10(%</a:t>
            </a:r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rdx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, %rcx,8), %</a:t>
            </a:r>
            <a:r>
              <a:rPr lang="en-US" sz="3800" dirty="0" err="1">
                <a:latin typeface="+mj-lt"/>
                <a:cs typeface="Times New Roman" panose="02020603050405020304" pitchFamily="18" charset="0"/>
              </a:rPr>
              <a:t>rax</a:t>
            </a:r>
            <a:r>
              <a:rPr lang="en-US" sz="3800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sz="38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10 + x + 8y = x + 8y + 10</a:t>
            </a:r>
            <a:endParaRPr lang="en-US" sz="3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485457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ln/>
        </p:spPr>
        <p:txBody>
          <a:bodyPr/>
          <a:lstStyle/>
          <a:p>
            <a:pPr marL="119063" indent="-119063"/>
            <a:r>
              <a:rPr lang="en-US" dirty="0">
                <a:cs typeface="Times New Roman" panose="02020603050405020304" pitchFamily="18" charset="0"/>
              </a:rPr>
              <a:t>Some Arithmetic Operations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305800" cy="4800600"/>
          </a:xfrm>
          <a:ln/>
        </p:spPr>
        <p:txBody>
          <a:bodyPr>
            <a:normAutofit fontScale="77500" lnSpcReduction="20000"/>
          </a:bodyPr>
          <a:lstStyle/>
          <a:p>
            <a:pPr>
              <a:tabLst>
                <a:tab pos="259715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>
                <a:latin typeface="+mj-lt"/>
                <a:cs typeface="Times New Roman" panose="02020603050405020304" pitchFamily="18" charset="0"/>
              </a:rPr>
              <a:t>Two Operand Instructions:</a:t>
            </a:r>
          </a:p>
          <a:p>
            <a:pPr marL="0" lvl="1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>
                <a:solidFill>
                  <a:srgbClr val="980002"/>
                </a:solidFill>
                <a:latin typeface="+mj-lt"/>
                <a:ea typeface="Calibri Bold Italic" charset="0"/>
                <a:cs typeface="Times New Roman" panose="02020603050405020304" pitchFamily="18" charset="0"/>
                <a:sym typeface="Calibri Bold Italic" charset="0"/>
              </a:rPr>
              <a:t>Format</a:t>
            </a:r>
            <a:r>
              <a:rPr lang="en-US" dirty="0">
                <a:solidFill>
                  <a:srgbClr val="980002"/>
                </a:solidFill>
                <a:latin typeface="+mj-lt"/>
                <a:ea typeface="ヒラギノ角ゴ ProN W6" charset="0"/>
                <a:cs typeface="Times New Roman" panose="02020603050405020304" pitchFamily="18" charset="0"/>
                <a:sym typeface="Calibri Bold Italic" charset="0"/>
              </a:rPr>
              <a:t>	</a:t>
            </a:r>
            <a:r>
              <a:rPr lang="en-US" dirty="0">
                <a:solidFill>
                  <a:srgbClr val="980002"/>
                </a:solidFill>
                <a:latin typeface="+mj-lt"/>
                <a:ea typeface="Calibri Bold Italic" charset="0"/>
                <a:cs typeface="Times New Roman" panose="02020603050405020304" pitchFamily="18" charset="0"/>
                <a:sym typeface="Calibri Bold Italic" charset="0"/>
              </a:rPr>
              <a:t>Computation</a:t>
            </a:r>
            <a:endParaRPr lang="en-US" dirty="0">
              <a:solidFill>
                <a:srgbClr val="980002"/>
              </a:solidFill>
              <a:latin typeface="+mj-lt"/>
              <a:ea typeface="ヒラギノ角ゴ ProN W6" charset="0"/>
              <a:cs typeface="Times New Roman" panose="02020603050405020304" pitchFamily="18" charset="0"/>
              <a:sym typeface="Calibri Bold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>
                <a:latin typeface="+mj-lt"/>
                <a:cs typeface="Times New Roman" panose="02020603050405020304" pitchFamily="18" charset="0"/>
                <a:sym typeface="Courier New Bold" charset="0"/>
              </a:rPr>
              <a:t>add</a:t>
            </a:r>
            <a:r>
              <a:rPr lang="en-US" dirty="0">
                <a:solidFill>
                  <a:srgbClr val="980002"/>
                </a:solidFill>
                <a:latin typeface="+mj-lt"/>
                <a:ea typeface="ヒラギノ角ゴ ProN W6" charset="0"/>
                <a:cs typeface="Times New Roman" panose="02020603050405020304" pitchFamily="18" charset="0"/>
                <a:sym typeface="Calibri Bold Italic" charset="0"/>
              </a:rPr>
              <a:t>	</a:t>
            </a:r>
            <a:r>
              <a:rPr lang="en-US" dirty="0" err="1">
                <a:latin typeface="+mj-lt"/>
                <a:ea typeface="Calibri Italic" charset="0"/>
                <a:cs typeface="Times New Roman" panose="02020603050405020304" pitchFamily="18" charset="0"/>
                <a:sym typeface="Calibri Italic" charset="0"/>
              </a:rPr>
              <a:t>Src,Dest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Dest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Dest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+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Src</a:t>
            </a:r>
            <a:endParaRPr lang="en-US" dirty="0">
              <a:latin typeface="+mj-lt"/>
              <a:cs typeface="Times New Roman" panose="02020603050405020304" pitchFamily="18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>
                <a:latin typeface="+mj-lt"/>
                <a:cs typeface="Times New Roman" panose="02020603050405020304" pitchFamily="18" charset="0"/>
                <a:sym typeface="Courier New Bold" charset="0"/>
              </a:rPr>
              <a:t>sub</a:t>
            </a:r>
            <a:r>
              <a:rPr lang="en-US" dirty="0">
                <a:solidFill>
                  <a:srgbClr val="980002"/>
                </a:solidFill>
                <a:latin typeface="+mj-lt"/>
                <a:ea typeface="ヒラギノ角ゴ ProN W6" charset="0"/>
                <a:cs typeface="Times New Roman" panose="02020603050405020304" pitchFamily="18" charset="0"/>
                <a:sym typeface="Calibri Bold Italic" charset="0"/>
              </a:rPr>
              <a:t>	</a:t>
            </a:r>
            <a:r>
              <a:rPr lang="en-US" dirty="0" err="1">
                <a:latin typeface="+mj-lt"/>
                <a:ea typeface="Calibri Italic" charset="0"/>
                <a:cs typeface="Times New Roman" panose="02020603050405020304" pitchFamily="18" charset="0"/>
                <a:sym typeface="Calibri Italic" charset="0"/>
              </a:rPr>
              <a:t>Src,Dest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Dest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Dest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+mj-lt"/>
                <a:ea typeface="Calibri Italic" charset="0"/>
                <a:cs typeface="Times New Roman" panose="02020603050405020304" pitchFamily="18" charset="0"/>
                <a:sym typeface="Symbol"/>
              </a:rPr>
              <a:t>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Src</a:t>
            </a:r>
            <a:endParaRPr lang="en-US" dirty="0">
              <a:latin typeface="+mj-lt"/>
              <a:cs typeface="Times New Roman" panose="02020603050405020304" pitchFamily="18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+mj-lt"/>
                <a:cs typeface="Times New Roman" panose="02020603050405020304" pitchFamily="18" charset="0"/>
                <a:sym typeface="Courier New Bold" charset="0"/>
              </a:rPr>
              <a:t>imul</a:t>
            </a:r>
            <a:r>
              <a:rPr lang="en-US" dirty="0">
                <a:solidFill>
                  <a:srgbClr val="980002"/>
                </a:solidFill>
                <a:latin typeface="+mj-lt"/>
                <a:ea typeface="ヒラギノ角ゴ ProN W6" charset="0"/>
                <a:cs typeface="Times New Roman" panose="02020603050405020304" pitchFamily="18" charset="0"/>
                <a:sym typeface="Calibri Bold Italic" charset="0"/>
              </a:rPr>
              <a:t>	</a:t>
            </a:r>
            <a:r>
              <a:rPr lang="en-US" dirty="0" err="1">
                <a:latin typeface="+mj-lt"/>
                <a:ea typeface="Calibri Italic" charset="0"/>
                <a:cs typeface="Times New Roman" panose="02020603050405020304" pitchFamily="18" charset="0"/>
                <a:sym typeface="Calibri Italic" charset="0"/>
              </a:rPr>
              <a:t>Src,Dest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Dest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Dest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*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Src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	signed multiply</a:t>
            </a: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+mj-lt"/>
                <a:cs typeface="Times New Roman" panose="02020603050405020304" pitchFamily="18" charset="0"/>
                <a:sym typeface="Courier New Bold" charset="0"/>
              </a:rPr>
              <a:t>mul</a:t>
            </a:r>
            <a:r>
              <a:rPr lang="en-US" dirty="0">
                <a:solidFill>
                  <a:srgbClr val="980002"/>
                </a:solidFill>
                <a:latin typeface="+mj-lt"/>
                <a:ea typeface="ヒラギノ角ゴ ProN W6" charset="0"/>
                <a:cs typeface="Times New Roman" panose="02020603050405020304" pitchFamily="18" charset="0"/>
                <a:sym typeface="Calibri Bold Italic" charset="0"/>
              </a:rPr>
              <a:t>	</a:t>
            </a:r>
            <a:r>
              <a:rPr lang="en-US" dirty="0" err="1">
                <a:latin typeface="+mj-lt"/>
                <a:ea typeface="Calibri Italic" charset="0"/>
                <a:cs typeface="Times New Roman" panose="02020603050405020304" pitchFamily="18" charset="0"/>
                <a:sym typeface="Calibri Italic" charset="0"/>
              </a:rPr>
              <a:t>Src,Dest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Dest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Dest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*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Src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	unsigned multiply</a:t>
            </a: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+mj-lt"/>
                <a:cs typeface="Times New Roman" panose="02020603050405020304" pitchFamily="18" charset="0"/>
                <a:sym typeface="Courier New Bold" charset="0"/>
              </a:rPr>
              <a:t>sal</a:t>
            </a:r>
            <a:r>
              <a:rPr lang="en-US" dirty="0">
                <a:solidFill>
                  <a:srgbClr val="980002"/>
                </a:solidFill>
                <a:latin typeface="+mj-lt"/>
                <a:ea typeface="ヒラギノ角ゴ ProN W6" charset="0"/>
                <a:cs typeface="Times New Roman" panose="02020603050405020304" pitchFamily="18" charset="0"/>
                <a:sym typeface="Calibri Bold Italic" charset="0"/>
              </a:rPr>
              <a:t>	</a:t>
            </a:r>
            <a:r>
              <a:rPr lang="en-US" dirty="0" err="1">
                <a:latin typeface="+mj-lt"/>
                <a:ea typeface="Calibri Italic" charset="0"/>
                <a:cs typeface="Times New Roman" panose="02020603050405020304" pitchFamily="18" charset="0"/>
                <a:sym typeface="Calibri Italic" charset="0"/>
              </a:rPr>
              <a:t>Src,Dest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Dest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Dest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&lt;&lt;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Src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dirty="0">
                <a:solidFill>
                  <a:srgbClr val="980002"/>
                </a:solidFill>
                <a:latin typeface="+mj-lt"/>
                <a:ea typeface="Calibri Bold Italic" charset="0"/>
                <a:cs typeface="Times New Roman" panose="02020603050405020304" pitchFamily="18" charset="0"/>
                <a:sym typeface="Calibri Bold Italic" charset="0"/>
              </a:rPr>
              <a:t>Also called </a:t>
            </a:r>
            <a:r>
              <a:rPr lang="en-US" dirty="0" err="1">
                <a:solidFill>
                  <a:srgbClr val="980002"/>
                </a:solidFill>
                <a:latin typeface="+mj-lt"/>
                <a:ea typeface="Calibri Bold Italic" charset="0"/>
                <a:cs typeface="Times New Roman" panose="02020603050405020304" pitchFamily="18" charset="0"/>
                <a:sym typeface="Calibri Bold Italic" charset="0"/>
              </a:rPr>
              <a:t>shlq</a:t>
            </a:r>
            <a:endParaRPr lang="en-US" dirty="0">
              <a:latin typeface="+mj-lt"/>
              <a:cs typeface="Times New Roman" panose="02020603050405020304" pitchFamily="18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+mj-lt"/>
                <a:cs typeface="Times New Roman" panose="02020603050405020304" pitchFamily="18" charset="0"/>
                <a:sym typeface="Courier New Bold" charset="0"/>
              </a:rPr>
              <a:t>sar</a:t>
            </a:r>
            <a:r>
              <a:rPr lang="en-US" dirty="0">
                <a:solidFill>
                  <a:srgbClr val="980002"/>
                </a:solidFill>
                <a:latin typeface="+mj-lt"/>
                <a:ea typeface="ヒラギノ角ゴ ProN W6" charset="0"/>
                <a:cs typeface="Times New Roman" panose="02020603050405020304" pitchFamily="18" charset="0"/>
                <a:sym typeface="Calibri Bold Italic" charset="0"/>
              </a:rPr>
              <a:t>	</a:t>
            </a:r>
            <a:r>
              <a:rPr lang="en-US" dirty="0" err="1">
                <a:latin typeface="+mj-lt"/>
                <a:ea typeface="Calibri Italic" charset="0"/>
                <a:cs typeface="Times New Roman" panose="02020603050405020304" pitchFamily="18" charset="0"/>
                <a:sym typeface="Calibri Italic" charset="0"/>
              </a:rPr>
              <a:t>Src,Dest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Dest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Dest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&gt;&gt;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Src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sz="1300" dirty="0">
                <a:solidFill>
                  <a:srgbClr val="980002"/>
                </a:solidFill>
                <a:latin typeface="+mj-lt"/>
                <a:ea typeface="Calibri Bold Italic" charset="0"/>
                <a:cs typeface="Times New Roman" panose="02020603050405020304" pitchFamily="18" charset="0"/>
                <a:sym typeface="Calibri Bold Italic" charset="0"/>
              </a:rPr>
              <a:t>Arithmetic (fills w/copy of sign bit)</a:t>
            </a:r>
            <a:endParaRPr lang="en-US" sz="1300" dirty="0">
              <a:latin typeface="+mj-lt"/>
              <a:cs typeface="Times New Roman" panose="02020603050405020304" pitchFamily="18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+mj-lt"/>
                <a:cs typeface="Times New Roman" panose="02020603050405020304" pitchFamily="18" charset="0"/>
                <a:sym typeface="Courier New Bold" charset="0"/>
              </a:rPr>
              <a:t>shr</a:t>
            </a:r>
            <a:r>
              <a:rPr lang="en-US" dirty="0">
                <a:solidFill>
                  <a:srgbClr val="980002"/>
                </a:solidFill>
                <a:latin typeface="+mj-lt"/>
                <a:ea typeface="ヒラギノ角ゴ ProN W6" charset="0"/>
                <a:cs typeface="Times New Roman" panose="02020603050405020304" pitchFamily="18" charset="0"/>
                <a:sym typeface="Calibri Bold Italic" charset="0"/>
              </a:rPr>
              <a:t>	</a:t>
            </a:r>
            <a:r>
              <a:rPr lang="en-US" dirty="0" err="1">
                <a:latin typeface="+mj-lt"/>
                <a:ea typeface="Calibri Italic" charset="0"/>
                <a:cs typeface="Times New Roman" panose="02020603050405020304" pitchFamily="18" charset="0"/>
                <a:sym typeface="Calibri Italic" charset="0"/>
              </a:rPr>
              <a:t>Src,Dest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Dest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Dest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&gt;&gt;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Src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sz="1300" dirty="0">
                <a:solidFill>
                  <a:srgbClr val="980002"/>
                </a:solidFill>
                <a:latin typeface="+mj-lt"/>
                <a:ea typeface="Calibri Bold Italic" charset="0"/>
                <a:cs typeface="Times New Roman" panose="02020603050405020304" pitchFamily="18" charset="0"/>
                <a:sym typeface="Calibri Bold Italic" charset="0"/>
              </a:rPr>
              <a:t>Logical (</a:t>
            </a:r>
            <a:r>
              <a:rPr lang="en-US" sz="1300" dirty="0" err="1">
                <a:solidFill>
                  <a:srgbClr val="980002"/>
                </a:solidFill>
                <a:latin typeface="+mj-lt"/>
                <a:ea typeface="Calibri Bold Italic" charset="0"/>
                <a:cs typeface="Times New Roman" panose="02020603050405020304" pitchFamily="18" charset="0"/>
                <a:sym typeface="Calibri Bold Italic" charset="0"/>
              </a:rPr>
              <a:t>fillls</a:t>
            </a:r>
            <a:r>
              <a:rPr lang="en-US" sz="1300" dirty="0">
                <a:solidFill>
                  <a:srgbClr val="980002"/>
                </a:solidFill>
                <a:latin typeface="+mj-lt"/>
                <a:ea typeface="Calibri Bold Italic" charset="0"/>
                <a:cs typeface="Times New Roman" panose="02020603050405020304" pitchFamily="18" charset="0"/>
                <a:sym typeface="Calibri Bold Italic" charset="0"/>
              </a:rPr>
              <a:t> with 0s)</a:t>
            </a:r>
            <a:endParaRPr lang="en-US" sz="1300" dirty="0">
              <a:latin typeface="+mj-lt"/>
              <a:cs typeface="Times New Roman" panose="02020603050405020304" pitchFamily="18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+mj-lt"/>
                <a:cs typeface="Times New Roman" panose="02020603050405020304" pitchFamily="18" charset="0"/>
                <a:sym typeface="Courier New Bold" charset="0"/>
              </a:rPr>
              <a:t>xor</a:t>
            </a:r>
            <a:r>
              <a:rPr lang="en-US" dirty="0">
                <a:solidFill>
                  <a:srgbClr val="980002"/>
                </a:solidFill>
                <a:latin typeface="+mj-lt"/>
                <a:ea typeface="ヒラギノ角ゴ ProN W6" charset="0"/>
                <a:cs typeface="Times New Roman" panose="02020603050405020304" pitchFamily="18" charset="0"/>
                <a:sym typeface="Calibri Bold Italic" charset="0"/>
              </a:rPr>
              <a:t>	</a:t>
            </a:r>
            <a:r>
              <a:rPr lang="en-US" dirty="0" err="1">
                <a:latin typeface="+mj-lt"/>
                <a:ea typeface="Calibri Italic" charset="0"/>
                <a:cs typeface="Times New Roman" panose="02020603050405020304" pitchFamily="18" charset="0"/>
                <a:sym typeface="Calibri Italic" charset="0"/>
              </a:rPr>
              <a:t>Src,Dest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Dest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Dest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^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Src</a:t>
            </a:r>
            <a:endParaRPr lang="en-US" dirty="0">
              <a:latin typeface="+mj-lt"/>
              <a:cs typeface="Times New Roman" panose="02020603050405020304" pitchFamily="18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>
                <a:latin typeface="+mj-lt"/>
                <a:cs typeface="Times New Roman" panose="02020603050405020304" pitchFamily="18" charset="0"/>
                <a:sym typeface="Courier New Bold" charset="0"/>
              </a:rPr>
              <a:t>and</a:t>
            </a:r>
            <a:r>
              <a:rPr lang="en-US" dirty="0">
                <a:solidFill>
                  <a:srgbClr val="980002"/>
                </a:solidFill>
                <a:latin typeface="+mj-lt"/>
                <a:ea typeface="ヒラギノ角ゴ ProN W6" charset="0"/>
                <a:cs typeface="Times New Roman" panose="02020603050405020304" pitchFamily="18" charset="0"/>
                <a:sym typeface="Calibri Bold Italic" charset="0"/>
              </a:rPr>
              <a:t>	</a:t>
            </a:r>
            <a:r>
              <a:rPr lang="en-US" dirty="0" err="1">
                <a:latin typeface="+mj-lt"/>
                <a:ea typeface="Calibri Italic" charset="0"/>
                <a:cs typeface="Times New Roman" panose="02020603050405020304" pitchFamily="18" charset="0"/>
                <a:sym typeface="Calibri Italic" charset="0"/>
              </a:rPr>
              <a:t>Src,Dest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Dest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Dest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&amp;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Src</a:t>
            </a:r>
            <a:endParaRPr lang="en-US" dirty="0">
              <a:latin typeface="+mj-lt"/>
              <a:cs typeface="Times New Roman" panose="02020603050405020304" pitchFamily="18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>
                <a:latin typeface="+mj-lt"/>
                <a:cs typeface="Times New Roman" panose="02020603050405020304" pitchFamily="18" charset="0"/>
                <a:sym typeface="Courier New Bold" charset="0"/>
              </a:rPr>
              <a:t>or</a:t>
            </a:r>
            <a:r>
              <a:rPr lang="en-US" dirty="0">
                <a:solidFill>
                  <a:srgbClr val="980002"/>
                </a:solidFill>
                <a:latin typeface="+mj-lt"/>
                <a:ea typeface="ヒラギノ角ゴ ProN W6" charset="0"/>
                <a:cs typeface="Times New Roman" panose="02020603050405020304" pitchFamily="18" charset="0"/>
                <a:sym typeface="Calibri Bold Italic" charset="0"/>
              </a:rPr>
              <a:t>	</a:t>
            </a:r>
            <a:r>
              <a:rPr lang="en-US" dirty="0" err="1">
                <a:latin typeface="+mj-lt"/>
                <a:ea typeface="Calibri Italic" charset="0"/>
                <a:cs typeface="Times New Roman" panose="02020603050405020304" pitchFamily="18" charset="0"/>
                <a:sym typeface="Calibri Italic" charset="0"/>
              </a:rPr>
              <a:t>Src,Dest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Dest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Dest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|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Src</a:t>
            </a:r>
            <a:endParaRPr lang="en-US" dirty="0">
              <a:latin typeface="+mj-lt"/>
              <a:cs typeface="Times New Roman" panose="02020603050405020304" pitchFamily="18" charset="0"/>
            </a:endParaRPr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>
                <a:latin typeface="+mj-lt"/>
                <a:cs typeface="Times New Roman" panose="02020603050405020304" pitchFamily="18" charset="0"/>
              </a:rPr>
              <a:t>Watch out for argument order!</a:t>
            </a:r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>
                <a:latin typeface="+mj-lt"/>
                <a:cs typeface="Times New Roman" panose="02020603050405020304" pitchFamily="18" charset="0"/>
              </a:rPr>
              <a:t>Except for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mul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, no distinction between signed and unsigned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int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(why?)</a:t>
            </a:r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>
                <a:latin typeface="+mj-lt"/>
                <a:cs typeface="Times New Roman" panose="02020603050405020304" pitchFamily="18" charset="0"/>
              </a:rPr>
              <a:t>Don’t forget to include a suffix for each of these instructions.</a:t>
            </a:r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>
                <a:latin typeface="+mj-lt"/>
                <a:cs typeface="Times New Roman" panose="02020603050405020304" pitchFamily="18" charset="0"/>
              </a:rPr>
              <a:t>The multiply instruction has other options and the divide instruction is a completely different animal.  We’ll look at them later.</a:t>
            </a:r>
          </a:p>
        </p:txBody>
      </p:sp>
    </p:spTree>
    <p:extLst>
      <p:ext uri="{BB962C8B-B14F-4D97-AF65-F5344CB8AC3E}">
        <p14:creationId xmlns:p14="http://schemas.microsoft.com/office/powerpoint/2010/main" val="19520434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>
                <a:cs typeface="Times New Roman" panose="02020603050405020304" pitchFamily="18" charset="0"/>
              </a:rPr>
              <a:t>Some Arithmetic Operations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>
                <a:latin typeface="+mj-lt"/>
                <a:cs typeface="Times New Roman" panose="02020603050405020304" pitchFamily="18" charset="0"/>
              </a:rPr>
              <a:t>One Operand Instructions</a:t>
            </a: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+mj-lt"/>
                <a:cs typeface="Times New Roman" panose="02020603050405020304" pitchFamily="18" charset="0"/>
                <a:sym typeface="Courier New Bold" charset="0"/>
              </a:rPr>
              <a:t>inc</a:t>
            </a:r>
            <a:r>
              <a:rPr lang="en-US" dirty="0">
                <a:solidFill>
                  <a:srgbClr val="980002"/>
                </a:solidFill>
                <a:latin typeface="+mj-lt"/>
                <a:ea typeface="ヒラギノ角ゴ ProN W6" charset="0"/>
                <a:cs typeface="Times New Roman" panose="02020603050405020304" pitchFamily="18" charset="0"/>
                <a:sym typeface="Calibri Bold Italic" charset="0"/>
              </a:rPr>
              <a:t>	</a:t>
            </a:r>
            <a:r>
              <a:rPr lang="en-US" dirty="0" err="1">
                <a:latin typeface="+mj-lt"/>
                <a:ea typeface="Calibri Italic" charset="0"/>
                <a:cs typeface="Times New Roman" panose="02020603050405020304" pitchFamily="18" charset="0"/>
                <a:sym typeface="Calibri Italic" charset="0"/>
              </a:rPr>
              <a:t>Dest</a:t>
            </a:r>
            <a:r>
              <a:rPr lang="en-US" dirty="0">
                <a:latin typeface="+mj-lt"/>
                <a:cs typeface="Times New Roman" panose="02020603050405020304" pitchFamily="18" charset="0"/>
                <a:sym typeface="Calibri Italic" charset="0"/>
              </a:rPr>
              <a:t>	</a:t>
            </a:r>
            <a:r>
              <a:rPr lang="en-US" dirty="0" err="1">
                <a:latin typeface="+mj-lt"/>
                <a:ea typeface="Calibri Italic" charset="0"/>
                <a:cs typeface="Times New Roman" panose="02020603050405020304" pitchFamily="18" charset="0"/>
                <a:sym typeface="Calibri Italic" charset="0"/>
              </a:rPr>
              <a:t>Dest</a:t>
            </a:r>
            <a:r>
              <a:rPr lang="en-US" dirty="0">
                <a:latin typeface="+mj-lt"/>
                <a:ea typeface="Calibri Italic" charset="0"/>
                <a:cs typeface="Times New Roman" panose="02020603050405020304" pitchFamily="18" charset="0"/>
                <a:sym typeface="Calibri Italic" charset="0"/>
              </a:rPr>
              <a:t> = </a:t>
            </a:r>
            <a:r>
              <a:rPr lang="en-US" dirty="0" err="1">
                <a:latin typeface="+mj-lt"/>
                <a:ea typeface="Calibri Italic" charset="0"/>
                <a:cs typeface="Times New Roman" panose="02020603050405020304" pitchFamily="18" charset="0"/>
                <a:sym typeface="Calibri Italic" charset="0"/>
              </a:rPr>
              <a:t>Dest</a:t>
            </a:r>
            <a:r>
              <a:rPr lang="en-US" dirty="0">
                <a:latin typeface="+mj-lt"/>
                <a:ea typeface="Calibri Italic" charset="0"/>
                <a:cs typeface="Times New Roman" panose="02020603050405020304" pitchFamily="18" charset="0"/>
                <a:sym typeface="Calibri Italic" charset="0"/>
              </a:rPr>
              <a:t> + 1</a:t>
            </a:r>
            <a:endParaRPr lang="en-US" dirty="0">
              <a:latin typeface="+mj-lt"/>
              <a:cs typeface="Times New Roman" panose="02020603050405020304" pitchFamily="18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+mj-lt"/>
                <a:cs typeface="Times New Roman" panose="02020603050405020304" pitchFamily="18" charset="0"/>
                <a:sym typeface="Courier New Bold" charset="0"/>
              </a:rPr>
              <a:t>dec</a:t>
            </a:r>
            <a:r>
              <a:rPr lang="en-US" dirty="0">
                <a:solidFill>
                  <a:srgbClr val="980002"/>
                </a:solidFill>
                <a:latin typeface="+mj-lt"/>
                <a:ea typeface="ヒラギノ角ゴ ProN W6" charset="0"/>
                <a:cs typeface="Times New Roman" panose="02020603050405020304" pitchFamily="18" charset="0"/>
                <a:sym typeface="Calibri Bold Italic" charset="0"/>
              </a:rPr>
              <a:t>	</a:t>
            </a:r>
            <a:r>
              <a:rPr lang="en-US" dirty="0" err="1">
                <a:latin typeface="+mj-lt"/>
                <a:ea typeface="Calibri Italic" charset="0"/>
                <a:cs typeface="Times New Roman" panose="02020603050405020304" pitchFamily="18" charset="0"/>
                <a:sym typeface="Calibri Italic" charset="0"/>
              </a:rPr>
              <a:t>Dest</a:t>
            </a:r>
            <a:r>
              <a:rPr lang="en-US" dirty="0">
                <a:latin typeface="+mj-lt"/>
                <a:cs typeface="Times New Roman" panose="02020603050405020304" pitchFamily="18" charset="0"/>
                <a:sym typeface="Calibri Italic" charset="0"/>
              </a:rPr>
              <a:t>	</a:t>
            </a:r>
            <a:r>
              <a:rPr lang="en-US" dirty="0" err="1">
                <a:latin typeface="+mj-lt"/>
                <a:ea typeface="Calibri Italic" charset="0"/>
                <a:cs typeface="Times New Roman" panose="02020603050405020304" pitchFamily="18" charset="0"/>
                <a:sym typeface="Calibri Italic" charset="0"/>
              </a:rPr>
              <a:t>Dest</a:t>
            </a:r>
            <a:r>
              <a:rPr lang="en-US" dirty="0">
                <a:latin typeface="+mj-lt"/>
                <a:ea typeface="Calibri Italic" charset="0"/>
                <a:cs typeface="Times New Roman" panose="02020603050405020304" pitchFamily="18" charset="0"/>
                <a:sym typeface="Calibri Italic" charset="0"/>
              </a:rPr>
              <a:t> = </a:t>
            </a:r>
            <a:r>
              <a:rPr lang="en-US" dirty="0" err="1">
                <a:latin typeface="+mj-lt"/>
                <a:ea typeface="Calibri Italic" charset="0"/>
                <a:cs typeface="Times New Roman" panose="02020603050405020304" pitchFamily="18" charset="0"/>
                <a:sym typeface="Calibri Italic" charset="0"/>
              </a:rPr>
              <a:t>Dest</a:t>
            </a:r>
            <a:r>
              <a:rPr lang="en-US" dirty="0">
                <a:latin typeface="+mj-lt"/>
                <a:ea typeface="Calibri Italic" charset="0"/>
                <a:cs typeface="Times New Roman" panose="02020603050405020304" pitchFamily="18" charset="0"/>
                <a:sym typeface="Calibri Italic" charset="0"/>
              </a:rPr>
              <a:t> </a:t>
            </a:r>
            <a:r>
              <a:rPr lang="en-US" dirty="0">
                <a:latin typeface="+mj-lt"/>
                <a:ea typeface="Calibri Italic" charset="0"/>
                <a:cs typeface="Times New Roman" panose="02020603050405020304" pitchFamily="18" charset="0"/>
                <a:sym typeface="Symbol"/>
              </a:rPr>
              <a:t></a:t>
            </a:r>
            <a:r>
              <a:rPr lang="en-US" dirty="0">
                <a:latin typeface="+mj-lt"/>
                <a:ea typeface="Calibri Italic" charset="0"/>
                <a:cs typeface="Times New Roman" panose="02020603050405020304" pitchFamily="18" charset="0"/>
                <a:sym typeface="Calibri Italic" charset="0"/>
              </a:rPr>
              <a:t> 1</a:t>
            </a:r>
            <a:endParaRPr lang="en-US" dirty="0">
              <a:latin typeface="+mj-lt"/>
              <a:cs typeface="Times New Roman" panose="02020603050405020304" pitchFamily="18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+mj-lt"/>
                <a:cs typeface="Times New Roman" panose="02020603050405020304" pitchFamily="18" charset="0"/>
                <a:sym typeface="Courier New Bold" charset="0"/>
              </a:rPr>
              <a:t>neg</a:t>
            </a:r>
            <a:r>
              <a:rPr lang="en-US" dirty="0">
                <a:solidFill>
                  <a:srgbClr val="980002"/>
                </a:solidFill>
                <a:latin typeface="+mj-lt"/>
                <a:ea typeface="ヒラギノ角ゴ ProN W6" charset="0"/>
                <a:cs typeface="Times New Roman" panose="02020603050405020304" pitchFamily="18" charset="0"/>
                <a:sym typeface="Calibri Bold Italic" charset="0"/>
              </a:rPr>
              <a:t>	</a:t>
            </a:r>
            <a:r>
              <a:rPr lang="en-US" dirty="0" err="1">
                <a:latin typeface="+mj-lt"/>
                <a:ea typeface="Calibri Italic" charset="0"/>
                <a:cs typeface="Times New Roman" panose="02020603050405020304" pitchFamily="18" charset="0"/>
                <a:sym typeface="Calibri Italic" charset="0"/>
              </a:rPr>
              <a:t>Dest</a:t>
            </a:r>
            <a:r>
              <a:rPr lang="en-US" dirty="0">
                <a:latin typeface="+mj-lt"/>
                <a:cs typeface="Times New Roman" panose="02020603050405020304" pitchFamily="18" charset="0"/>
                <a:sym typeface="Calibri Italic" charset="0"/>
              </a:rPr>
              <a:t>	</a:t>
            </a:r>
            <a:r>
              <a:rPr lang="en-US" dirty="0" err="1">
                <a:latin typeface="+mj-lt"/>
                <a:ea typeface="Calibri Italic" charset="0"/>
                <a:cs typeface="Times New Roman" panose="02020603050405020304" pitchFamily="18" charset="0"/>
                <a:sym typeface="Calibri Italic" charset="0"/>
              </a:rPr>
              <a:t>Dest</a:t>
            </a:r>
            <a:r>
              <a:rPr lang="en-US" dirty="0">
                <a:latin typeface="+mj-lt"/>
                <a:ea typeface="Calibri Italic" charset="0"/>
                <a:cs typeface="Times New Roman" panose="02020603050405020304" pitchFamily="18" charset="0"/>
                <a:sym typeface="Calibri Italic" charset="0"/>
              </a:rPr>
              <a:t> = </a:t>
            </a:r>
            <a:r>
              <a:rPr lang="en-US" dirty="0">
                <a:latin typeface="+mj-lt"/>
                <a:ea typeface="Calibri Italic" charset="0"/>
                <a:cs typeface="Times New Roman" panose="02020603050405020304" pitchFamily="18" charset="0"/>
                <a:sym typeface="Symbol"/>
              </a:rPr>
              <a:t> </a:t>
            </a:r>
            <a:r>
              <a:rPr lang="en-US" dirty="0" err="1">
                <a:latin typeface="+mj-lt"/>
                <a:ea typeface="Calibri Italic" charset="0"/>
                <a:cs typeface="Times New Roman" panose="02020603050405020304" pitchFamily="18" charset="0"/>
                <a:sym typeface="Calibri Italic" charset="0"/>
              </a:rPr>
              <a:t>Dest</a:t>
            </a:r>
            <a:endParaRPr lang="en-US" dirty="0">
              <a:latin typeface="+mj-lt"/>
              <a:cs typeface="Times New Roman" panose="02020603050405020304" pitchFamily="18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>
                <a:latin typeface="+mj-lt"/>
                <a:cs typeface="Times New Roman" panose="02020603050405020304" pitchFamily="18" charset="0"/>
                <a:sym typeface="Courier New Bold" charset="0"/>
              </a:rPr>
              <a:t>not</a:t>
            </a:r>
            <a:r>
              <a:rPr lang="en-US" dirty="0">
                <a:solidFill>
                  <a:srgbClr val="980002"/>
                </a:solidFill>
                <a:latin typeface="+mj-lt"/>
                <a:ea typeface="ヒラギノ角ゴ ProN W6" charset="0"/>
                <a:cs typeface="Times New Roman" panose="02020603050405020304" pitchFamily="18" charset="0"/>
                <a:sym typeface="Calibri Bold Italic" charset="0"/>
              </a:rPr>
              <a:t>	</a:t>
            </a:r>
            <a:r>
              <a:rPr lang="en-US" dirty="0" err="1">
                <a:latin typeface="+mj-lt"/>
                <a:ea typeface="Calibri Italic" charset="0"/>
                <a:cs typeface="Times New Roman" panose="02020603050405020304" pitchFamily="18" charset="0"/>
                <a:sym typeface="Calibri Italic" charset="0"/>
              </a:rPr>
              <a:t>Dest</a:t>
            </a:r>
            <a:r>
              <a:rPr lang="en-US" dirty="0">
                <a:latin typeface="+mj-lt"/>
                <a:cs typeface="Times New Roman" panose="02020603050405020304" pitchFamily="18" charset="0"/>
                <a:sym typeface="Calibri Italic" charset="0"/>
              </a:rPr>
              <a:t>	</a:t>
            </a:r>
            <a:r>
              <a:rPr lang="en-US" dirty="0" err="1">
                <a:latin typeface="+mj-lt"/>
                <a:ea typeface="Calibri Italic" charset="0"/>
                <a:cs typeface="Times New Roman" panose="02020603050405020304" pitchFamily="18" charset="0"/>
                <a:sym typeface="Calibri Italic" charset="0"/>
              </a:rPr>
              <a:t>Dest</a:t>
            </a:r>
            <a:r>
              <a:rPr lang="en-US" dirty="0">
                <a:latin typeface="+mj-lt"/>
                <a:ea typeface="Calibri Italic" charset="0"/>
                <a:cs typeface="Times New Roman" panose="02020603050405020304" pitchFamily="18" charset="0"/>
                <a:sym typeface="Calibri Italic" charset="0"/>
              </a:rPr>
              <a:t> = ~</a:t>
            </a:r>
            <a:r>
              <a:rPr lang="en-US" dirty="0" err="1">
                <a:latin typeface="+mj-lt"/>
                <a:ea typeface="Calibri Italic" charset="0"/>
                <a:cs typeface="Times New Roman" panose="02020603050405020304" pitchFamily="18" charset="0"/>
                <a:sym typeface="Calibri Italic" charset="0"/>
              </a:rPr>
              <a:t>Dest</a:t>
            </a:r>
            <a:endParaRPr lang="en-US" dirty="0">
              <a:latin typeface="+mj-lt"/>
              <a:cs typeface="Times New Roman" panose="02020603050405020304" pitchFamily="18" charset="0"/>
              <a:sym typeface="Calibri Italic" charset="0"/>
            </a:endParaRPr>
          </a:p>
          <a:p>
            <a:pPr>
              <a:spcBef>
                <a:spcPts val="3500"/>
              </a:spcBef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>
                <a:latin typeface="+mj-lt"/>
                <a:cs typeface="Times New Roman" panose="02020603050405020304" pitchFamily="18" charset="0"/>
              </a:rPr>
              <a:t>See book for more instructions (Figure 3.10)</a:t>
            </a:r>
          </a:p>
          <a:p>
            <a:pPr>
              <a:spcBef>
                <a:spcPts val="3500"/>
              </a:spcBef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>
                <a:latin typeface="+mj-lt"/>
                <a:cs typeface="Times New Roman" panose="02020603050405020304" pitchFamily="18" charset="0"/>
              </a:rPr>
              <a:t>Obviously, each of these instructions must use the appropriate suffix based on the Destination size</a:t>
            </a:r>
          </a:p>
        </p:txBody>
      </p:sp>
    </p:spTree>
    <p:extLst>
      <p:ext uri="{BB962C8B-B14F-4D97-AF65-F5344CB8AC3E}">
        <p14:creationId xmlns:p14="http://schemas.microsoft.com/office/powerpoint/2010/main" val="41950450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/>
          </p:cNvSpPr>
          <p:nvPr/>
        </p:nvSpPr>
        <p:spPr bwMode="auto">
          <a:xfrm>
            <a:off x="152400" y="1524000"/>
            <a:ext cx="3657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long </a:t>
            </a:r>
            <a:r>
              <a:rPr lang="en-US" sz="2000" dirty="0" err="1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arith</a:t>
            </a: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(long x, long y, long z)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long t1, t2, t3, t4, t5, </a:t>
            </a:r>
            <a:r>
              <a:rPr lang="en-US" sz="2000" dirty="0" err="1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rval</a:t>
            </a: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  t1 = </a:t>
            </a:r>
            <a:r>
              <a:rPr lang="en-US" sz="2000" dirty="0" err="1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x+y</a:t>
            </a: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  t2 = z+t1;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  t3 = x+4;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  t4 = y * 48;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  t5 = t3 + t4;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  </a:t>
            </a:r>
            <a:r>
              <a:rPr lang="en-US" sz="2000" dirty="0" err="1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rval</a:t>
            </a: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 = t2 * t5;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  return </a:t>
            </a:r>
            <a:r>
              <a:rPr lang="en-US" sz="2000" dirty="0" err="1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rval</a:t>
            </a: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}</a:t>
            </a: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3810000" y="1193800"/>
            <a:ext cx="5181600" cy="2463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2000" b="1" dirty="0" err="1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arith</a:t>
            </a:r>
            <a:r>
              <a:rPr lang="en-US" sz="2000" b="1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:</a:t>
            </a: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2000" b="1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  </a:t>
            </a:r>
            <a:r>
              <a:rPr lang="en-US" sz="2000" dirty="0" err="1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leaq</a:t>
            </a: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    (%</a:t>
            </a:r>
            <a:r>
              <a:rPr lang="en-US" sz="2000" dirty="0" err="1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rdi</a:t>
            </a: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,%</a:t>
            </a:r>
            <a:r>
              <a:rPr lang="en-US" sz="2000" dirty="0" err="1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rsi</a:t>
            </a: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), %</a:t>
            </a:r>
            <a:r>
              <a:rPr lang="en-US" sz="2000" dirty="0" err="1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rax</a:t>
            </a: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      # t1 = </a:t>
            </a:r>
            <a:r>
              <a:rPr lang="en-US" sz="2000" dirty="0" err="1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x+y</a:t>
            </a:r>
            <a:endParaRPr lang="en-US" sz="2000" dirty="0">
              <a:latin typeface="+mj-lt"/>
              <a:ea typeface="Monaco" charset="0"/>
              <a:cs typeface="Times New Roman" panose="02020603050405020304" pitchFamily="18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  </a:t>
            </a:r>
            <a:r>
              <a:rPr lang="en-US" sz="2000" dirty="0" err="1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addq</a:t>
            </a: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    %</a:t>
            </a:r>
            <a:r>
              <a:rPr lang="en-US" sz="2000" dirty="0" err="1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rdx</a:t>
            </a: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, %</a:t>
            </a:r>
            <a:r>
              <a:rPr lang="en-US" sz="2000" dirty="0" err="1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rax</a:t>
            </a: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	     # t2 = z + t1</a:t>
            </a: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  </a:t>
            </a:r>
            <a:r>
              <a:rPr lang="en-US" sz="2000" dirty="0" err="1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leaq</a:t>
            </a: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    (%rsi,%rsi,2),%</a:t>
            </a:r>
            <a:r>
              <a:rPr lang="en-US" sz="2000" dirty="0" err="1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rdx</a:t>
            </a: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    # </a:t>
            </a:r>
            <a:r>
              <a:rPr lang="en-US" sz="2000" b="1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%</a:t>
            </a:r>
            <a:r>
              <a:rPr lang="en-US" sz="2000" b="1" dirty="0" err="1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rdx</a:t>
            </a:r>
            <a:r>
              <a:rPr lang="en-US" sz="2000" b="1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 = y+2y</a:t>
            </a: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  </a:t>
            </a:r>
            <a:r>
              <a:rPr lang="en-US" sz="2000" dirty="0" err="1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salq</a:t>
            </a: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    $4, %</a:t>
            </a:r>
            <a:r>
              <a:rPr lang="en-US" sz="2000" dirty="0" err="1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rdx</a:t>
            </a: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	                   # %</a:t>
            </a:r>
            <a:r>
              <a:rPr lang="en-US" sz="2000" dirty="0" err="1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rdx</a:t>
            </a: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 * 16</a:t>
            </a: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  </a:t>
            </a:r>
            <a:r>
              <a:rPr lang="en-US" sz="2000" dirty="0" err="1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leaq</a:t>
            </a: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    4(%</a:t>
            </a:r>
            <a:r>
              <a:rPr lang="en-US" sz="2000" dirty="0" err="1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rdi</a:t>
            </a: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,%</a:t>
            </a:r>
            <a:r>
              <a:rPr lang="en-US" sz="2000" dirty="0" err="1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rdx</a:t>
            </a: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), %</a:t>
            </a:r>
            <a:r>
              <a:rPr lang="en-US" sz="2000" dirty="0" err="1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rcx</a:t>
            </a: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   # x + t4 + 4</a:t>
            </a: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  </a:t>
            </a:r>
            <a:r>
              <a:rPr lang="en-US" sz="2000" dirty="0" err="1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imulq</a:t>
            </a: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   %</a:t>
            </a:r>
            <a:r>
              <a:rPr lang="en-US" sz="2000" dirty="0" err="1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rcx</a:t>
            </a: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, %</a:t>
            </a:r>
            <a:r>
              <a:rPr lang="en-US" sz="2000" dirty="0" err="1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rax</a:t>
            </a: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               # t2=t2*t5</a:t>
            </a: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2000" dirty="0">
                <a:latin typeface="+mj-lt"/>
                <a:ea typeface="Monaco" charset="0"/>
                <a:cs typeface="Times New Roman" panose="02020603050405020304" pitchFamily="18" charset="0"/>
                <a:sym typeface="Monaco" charset="0"/>
              </a:rPr>
              <a:t>  ret</a:t>
            </a:r>
            <a:endParaRPr lang="en-US" sz="2000" b="1" dirty="0">
              <a:latin typeface="+mj-lt"/>
              <a:ea typeface="Monaco" charset="0"/>
              <a:cs typeface="Times New Roman" panose="02020603050405020304" pitchFamily="18" charset="0"/>
              <a:sym typeface="Monaco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341052"/>
              </p:ext>
            </p:extLst>
          </p:nvPr>
        </p:nvGraphicFramePr>
        <p:xfrm>
          <a:off x="4648200" y="3733800"/>
          <a:ext cx="3352800" cy="2667000"/>
        </p:xfrm>
        <a:graphic>
          <a:graphicData uri="http://schemas.openxmlformats.org/drawingml/2006/table">
            <a:tbl>
              <a:tblPr firstRow="1" bandRow="1"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+mj-lt"/>
                          <a:cs typeface="Times New Roman" panose="02020603050405020304" pitchFamily="18" charset="0"/>
                        </a:rPr>
                        <a:t>Register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+mj-lt"/>
                          <a:cs typeface="Times New Roman" panose="02020603050405020304" pitchFamily="18" charset="0"/>
                        </a:rPr>
                        <a:t>Use(s)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+mj-lt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n-US" b="1" i="0" dirty="0" err="1">
                          <a:latin typeface="+mj-lt"/>
                          <a:cs typeface="Times New Roman" panose="02020603050405020304" pitchFamily="18" charset="0"/>
                        </a:rPr>
                        <a:t>rdi</a:t>
                      </a:r>
                      <a:endParaRPr lang="en-US" b="1" i="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+mj-lt"/>
                          <a:cs typeface="Times New Roman" panose="02020603050405020304" pitchFamily="18" charset="0"/>
                        </a:rPr>
                        <a:t>Argument </a:t>
                      </a:r>
                      <a:r>
                        <a:rPr lang="en-US" b="1" i="0" dirty="0">
                          <a:latin typeface="+mj-lt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+mj-lt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n-US" b="1" i="0" dirty="0" err="1">
                          <a:latin typeface="+mj-lt"/>
                          <a:cs typeface="Times New Roman" panose="02020603050405020304" pitchFamily="18" charset="0"/>
                        </a:rPr>
                        <a:t>rsi</a:t>
                      </a:r>
                      <a:endParaRPr lang="en-US" b="1" i="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+mj-lt"/>
                          <a:cs typeface="Times New Roman" panose="02020603050405020304" pitchFamily="18" charset="0"/>
                        </a:rPr>
                        <a:t>Argument </a:t>
                      </a:r>
                      <a:r>
                        <a:rPr lang="en-US" b="1" i="0" dirty="0">
                          <a:latin typeface="+mj-lt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+mj-lt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n-US" b="1" i="0" dirty="0" err="1">
                          <a:latin typeface="+mj-lt"/>
                          <a:cs typeface="Times New Roman" panose="02020603050405020304" pitchFamily="18" charset="0"/>
                        </a:rPr>
                        <a:t>rdx</a:t>
                      </a:r>
                      <a:endParaRPr lang="en-US" b="1" i="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+mj-lt"/>
                          <a:cs typeface="Times New Roman" panose="02020603050405020304" pitchFamily="18" charset="0"/>
                        </a:rPr>
                        <a:t>Argument </a:t>
                      </a:r>
                      <a:r>
                        <a:rPr lang="en-US" b="1" i="0" dirty="0">
                          <a:latin typeface="+mj-lt"/>
                          <a:cs typeface="Times New Roman" panose="02020603050405020304" pitchFamily="18" charset="0"/>
                        </a:rPr>
                        <a:t>z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+mj-lt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n-US" b="1" i="0" dirty="0" err="1">
                          <a:latin typeface="+mj-lt"/>
                          <a:cs typeface="Times New Roman" panose="02020603050405020304" pitchFamily="18" charset="0"/>
                        </a:rPr>
                        <a:t>rax</a:t>
                      </a:r>
                      <a:endParaRPr lang="en-US" b="1" i="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+mj-lt"/>
                          <a:cs typeface="Times New Roman" panose="02020603050405020304" pitchFamily="18" charset="0"/>
                        </a:rPr>
                        <a:t>t1</a:t>
                      </a:r>
                      <a:r>
                        <a:rPr lang="en-US" dirty="0">
                          <a:latin typeface="+mj-lt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baseline="0" dirty="0"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i="0" dirty="0">
                          <a:latin typeface="+mj-lt"/>
                          <a:cs typeface="Times New Roman" panose="02020603050405020304" pitchFamily="18" charset="0"/>
                        </a:rPr>
                        <a:t>t2</a:t>
                      </a:r>
                      <a:r>
                        <a:rPr lang="en-US" baseline="0" dirty="0">
                          <a:latin typeface="+mj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b="1" i="0" baseline="0" dirty="0" err="1">
                          <a:latin typeface="+mj-lt"/>
                          <a:cs typeface="Times New Roman" panose="02020603050405020304" pitchFamily="18" charset="0"/>
                        </a:rPr>
                        <a:t>rval</a:t>
                      </a:r>
                      <a:endParaRPr lang="en-US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+mj-lt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n-US" b="1" i="0" dirty="0" err="1">
                          <a:latin typeface="+mj-lt"/>
                          <a:cs typeface="Times New Roman" panose="02020603050405020304" pitchFamily="18" charset="0"/>
                        </a:rPr>
                        <a:t>rdx</a:t>
                      </a:r>
                      <a:endParaRPr lang="en-US" b="1" i="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+mj-lt"/>
                          <a:cs typeface="Times New Roman" panose="02020603050405020304" pitchFamily="18" charset="0"/>
                        </a:rPr>
                        <a:t>t4</a:t>
                      </a:r>
                      <a:endParaRPr lang="en-US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+mj-lt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n-US" b="1" i="0" dirty="0" err="1">
                          <a:latin typeface="+mj-lt"/>
                          <a:cs typeface="Times New Roman" panose="02020603050405020304" pitchFamily="18" charset="0"/>
                        </a:rPr>
                        <a:t>rcx</a:t>
                      </a:r>
                      <a:endParaRPr lang="en-US" b="1" i="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+mj-lt"/>
                          <a:cs typeface="Times New Roman" panose="02020603050405020304" pitchFamily="18" charset="0"/>
                        </a:rPr>
                        <a:t>t5</a:t>
                      </a:r>
                      <a:endParaRPr lang="en-US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Content Placeholder 1"/>
          <p:cNvSpPr txBox="1">
            <a:spLocks/>
          </p:cNvSpPr>
          <p:nvPr/>
        </p:nvSpPr>
        <p:spPr>
          <a:xfrm>
            <a:off x="304800" y="5105400"/>
            <a:ext cx="4406900" cy="16764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en-US" sz="1800" dirty="0">
                <a:latin typeface="+mj-lt"/>
                <a:cs typeface="Times New Roman" panose="02020603050405020304" pitchFamily="18" charset="0"/>
              </a:rPr>
              <a:t>Interesting Instructions</a:t>
            </a:r>
          </a:p>
          <a:p>
            <a:pPr lvl="1" indent="-342900"/>
            <a:r>
              <a:rPr lang="en-US" sz="1800" b="1" dirty="0" err="1">
                <a:latin typeface="+mj-lt"/>
                <a:cs typeface="Times New Roman" panose="02020603050405020304" pitchFamily="18" charset="0"/>
              </a:rPr>
              <a:t>leaq</a:t>
            </a:r>
            <a:r>
              <a:rPr lang="en-US" sz="1800" dirty="0">
                <a:latin typeface="+mj-lt"/>
                <a:cs typeface="Times New Roman" panose="02020603050405020304" pitchFamily="18" charset="0"/>
              </a:rPr>
              <a:t>: address computation</a:t>
            </a:r>
          </a:p>
          <a:p>
            <a:pPr lvl="1" indent="-342900"/>
            <a:r>
              <a:rPr lang="en-US" sz="1800" b="1" dirty="0" err="1">
                <a:latin typeface="+mj-lt"/>
                <a:cs typeface="Times New Roman" panose="02020603050405020304" pitchFamily="18" charset="0"/>
              </a:rPr>
              <a:t>salq</a:t>
            </a:r>
            <a:r>
              <a:rPr lang="en-US" sz="1800" dirty="0">
                <a:latin typeface="+mj-lt"/>
                <a:cs typeface="Times New Roman" panose="02020603050405020304" pitchFamily="18" charset="0"/>
              </a:rPr>
              <a:t>: shift arithmetic left</a:t>
            </a:r>
          </a:p>
          <a:p>
            <a:pPr lvl="1" indent="-342900"/>
            <a:r>
              <a:rPr lang="en-US" sz="1800" b="1" dirty="0" err="1">
                <a:latin typeface="+mj-lt"/>
                <a:cs typeface="Times New Roman" panose="02020603050405020304" pitchFamily="18" charset="0"/>
              </a:rPr>
              <a:t>imulq</a:t>
            </a:r>
            <a:r>
              <a:rPr lang="en-US" sz="1800" dirty="0">
                <a:latin typeface="+mj-lt"/>
                <a:cs typeface="Times New Roman" panose="02020603050405020304" pitchFamily="18" charset="0"/>
              </a:rPr>
              <a:t>: signed multiply</a:t>
            </a:r>
          </a:p>
          <a:p>
            <a:pPr lvl="2" indent="-342900"/>
            <a:r>
              <a:rPr lang="en-US" sz="1800" dirty="0">
                <a:latin typeface="+mj-lt"/>
                <a:cs typeface="Times New Roman" panose="02020603050405020304" pitchFamily="18" charset="0"/>
              </a:rPr>
              <a:t>But, only used once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05800" cy="1143000"/>
          </a:xfrm>
          <a:ln/>
        </p:spPr>
        <p:txBody>
          <a:bodyPr>
            <a:normAutofit fontScale="90000"/>
          </a:bodyPr>
          <a:lstStyle/>
          <a:p>
            <a:pPr marL="119063" indent="-119063"/>
            <a:r>
              <a:rPr lang="en-US" dirty="0">
                <a:cs typeface="Times New Roman" panose="02020603050405020304" pitchFamily="18" charset="0"/>
              </a:rPr>
              <a:t>Arithmetic Expression Example</a:t>
            </a:r>
            <a:br>
              <a:rPr lang="en-US" dirty="0"/>
            </a:br>
            <a:r>
              <a:rPr lang="en-US" sz="2200" dirty="0">
                <a:cs typeface="Times New Roman" panose="02020603050405020304" pitchFamily="18" charset="0"/>
              </a:rPr>
              <a:t>(</a:t>
            </a:r>
            <a:r>
              <a:rPr lang="en-US" sz="2200" dirty="0" err="1">
                <a:cs typeface="Times New Roman" panose="02020603050405020304" pitchFamily="18" charset="0"/>
              </a:rPr>
              <a:t>z+x+y</a:t>
            </a:r>
            <a:r>
              <a:rPr lang="en-US" sz="2200" dirty="0">
                <a:cs typeface="Times New Roman" panose="02020603050405020304" pitchFamily="18" charset="0"/>
              </a:rPr>
              <a:t>)*((x+4)+(y*48))</a:t>
            </a:r>
          </a:p>
        </p:txBody>
      </p:sp>
    </p:spTree>
    <p:extLst>
      <p:ext uri="{BB962C8B-B14F-4D97-AF65-F5344CB8AC3E}">
        <p14:creationId xmlns:p14="http://schemas.microsoft.com/office/powerpoint/2010/main" val="2351681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Data size assembler directives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.quad </a:t>
            </a:r>
            <a:r>
              <a:rPr lang="en-US" sz="1800" i="1" dirty="0"/>
              <a:t>value</a:t>
            </a:r>
          </a:p>
          <a:p>
            <a:pPr lvl="1"/>
            <a:r>
              <a:rPr lang="en-US" sz="1800" dirty="0"/>
              <a:t>Places the given value, (0x prefix for hex, no prefix for decimal) in memory, encoded in 8 bytes</a:t>
            </a:r>
          </a:p>
          <a:p>
            <a:r>
              <a:rPr lang="en-US" sz="1800" dirty="0"/>
              <a:t>.long </a:t>
            </a:r>
            <a:r>
              <a:rPr lang="en-US" sz="1800" i="1" dirty="0"/>
              <a:t>value</a:t>
            </a:r>
          </a:p>
          <a:p>
            <a:pPr lvl="1"/>
            <a:r>
              <a:rPr lang="en-US" sz="1800" dirty="0"/>
              <a:t>Places the given value, (0x prefix for hex, no prefix for decimal) in memory, encoded in 4 bytes</a:t>
            </a:r>
          </a:p>
          <a:p>
            <a:r>
              <a:rPr lang="en-US" sz="1800" dirty="0"/>
              <a:t>.word </a:t>
            </a:r>
            <a:r>
              <a:rPr lang="en-US" sz="1800" i="1" dirty="0"/>
              <a:t>value</a:t>
            </a:r>
            <a:endParaRPr lang="en-US" sz="1800" dirty="0"/>
          </a:p>
          <a:p>
            <a:pPr marL="941759" lvl="2" rtl="0"/>
            <a:r>
              <a:rPr lang="en-US" sz="1800" dirty="0"/>
              <a:t>Places the given value, (0x prefix for hex, no prefix for decimal) in memory, encoded in 2 bytes</a:t>
            </a:r>
          </a:p>
          <a:p>
            <a:r>
              <a:rPr lang="en-US" sz="1800" dirty="0"/>
              <a:t>.byte </a:t>
            </a:r>
            <a:r>
              <a:rPr lang="en-US" sz="1800" i="1" dirty="0"/>
              <a:t>value</a:t>
            </a:r>
            <a:endParaRPr lang="en-US" sz="1800" dirty="0"/>
          </a:p>
          <a:p>
            <a:pPr marL="941759" lvl="2" rtl="0"/>
            <a:r>
              <a:rPr lang="en-US" sz="1800" dirty="0"/>
              <a:t>Places the given value, (0x prefix for hex, no prefix for decimal) in memory, encoded in 1 byte</a:t>
            </a:r>
          </a:p>
          <a:p>
            <a:pPr lvl="1"/>
            <a:endParaRPr lang="en-US" sz="2000" dirty="0"/>
          </a:p>
          <a:p>
            <a:pPr marL="565200" lvl="1" rtl="0"/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030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381000"/>
            <a:ext cx="6172200" cy="5819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939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extShape 1"/>
          <p:cNvSpPr txBox="1"/>
          <p:nvPr/>
        </p:nvSpPr>
        <p:spPr>
          <a:xfrm>
            <a:off x="6934680" y="6412320"/>
            <a:ext cx="2129760" cy="4726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F12C3F23-5811-4B52-9499-F530179470D7}" type="slidenum">
              <a:rPr lang="en-US" sz="1300" b="1">
                <a:solidFill>
                  <a:srgbClr val="FFFFFF"/>
                </a:solidFill>
                <a:latin typeface="+mj-lt"/>
              </a:rPr>
              <a:pPr algn="r"/>
              <a:t>6</a:t>
            </a:fld>
            <a:endParaRPr>
              <a:solidFill>
                <a:prstClr val="black"/>
              </a:solidFill>
              <a:latin typeface="+mj-lt"/>
            </a:endParaRPr>
          </a:p>
        </p:txBody>
      </p:sp>
      <p:sp>
        <p:nvSpPr>
          <p:cNvPr id="203" name="TextShape 2"/>
          <p:cNvSpPr txBox="1"/>
          <p:nvPr/>
        </p:nvSpPr>
        <p:spPr>
          <a:xfrm>
            <a:off x="450574" y="470520"/>
            <a:ext cx="8228520" cy="8877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4000" dirty="0">
                <a:solidFill>
                  <a:prstClr val="black"/>
                </a:solidFill>
                <a:latin typeface="+mj-lt"/>
              </a:rPr>
              <a:t>Run X86 program</a:t>
            </a:r>
            <a:endParaRPr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204" name="TextShape 3"/>
          <p:cNvSpPr txBox="1"/>
          <p:nvPr/>
        </p:nvSpPr>
        <p:spPr>
          <a:xfrm>
            <a:off x="457200" y="1447800"/>
            <a:ext cx="4343400" cy="49645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dirty="0">
                <a:solidFill>
                  <a:prstClr val="black"/>
                </a:solidFill>
                <a:latin typeface="+mj-lt"/>
              </a:rPr>
              <a:t>.file “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first.s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”</a:t>
            </a: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.section .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rodata</a:t>
            </a:r>
            <a:endParaRPr lang="en-US" dirty="0">
              <a:solidFill>
                <a:prstClr val="black"/>
              </a:solidFill>
              <a:latin typeface="+mj-lt"/>
            </a:endParaRP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.data</a:t>
            </a:r>
          </a:p>
          <a:p>
            <a:r>
              <a:rPr lang="it-IT" dirty="0">
                <a:solidFill>
                  <a:prstClr val="black"/>
                </a:solidFill>
                <a:latin typeface="+mj-lt"/>
              </a:rPr>
              <a:t>.align 8</a:t>
            </a:r>
          </a:p>
          <a:p>
            <a:r>
              <a:rPr lang="it-IT" dirty="0">
                <a:solidFill>
                  <a:prstClr val="black"/>
                </a:solidFill>
                <a:latin typeface="+mj-lt"/>
              </a:rPr>
              <a:t>Array:</a:t>
            </a:r>
          </a:p>
          <a:p>
            <a:r>
              <a:rPr lang="it-IT" dirty="0">
                <a:solidFill>
                  <a:prstClr val="black"/>
                </a:solidFill>
                <a:latin typeface="+mj-lt"/>
              </a:rPr>
              <a:t>.quad 0x6f</a:t>
            </a:r>
          </a:p>
          <a:p>
            <a:r>
              <a:rPr lang="it-IT" dirty="0">
                <a:solidFill>
                  <a:prstClr val="black"/>
                </a:solidFill>
                <a:latin typeface="+mj-lt"/>
              </a:rPr>
              <a:t>.quad 0x84</a:t>
            </a: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.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globl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 main</a:t>
            </a: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	.type main, @function</a:t>
            </a: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.text</a:t>
            </a:r>
          </a:p>
        </p:txBody>
      </p:sp>
      <p:sp>
        <p:nvSpPr>
          <p:cNvPr id="6" name="TextShape 3"/>
          <p:cNvSpPr txBox="1"/>
          <p:nvPr/>
        </p:nvSpPr>
        <p:spPr>
          <a:xfrm>
            <a:off x="4876799" y="1358280"/>
            <a:ext cx="3824065" cy="48901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dirty="0">
                <a:solidFill>
                  <a:prstClr val="black"/>
                </a:solidFill>
                <a:latin typeface="+mj-lt"/>
              </a:rPr>
              <a:t>main:</a:t>
            </a:r>
          </a:p>
          <a:p>
            <a:r>
              <a:rPr lang="en-US" dirty="0" err="1">
                <a:solidFill>
                  <a:prstClr val="black"/>
                </a:solidFill>
                <a:latin typeface="+mj-lt"/>
              </a:rPr>
              <a:t>pushq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 %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rbp</a:t>
            </a:r>
            <a:endParaRPr lang="en-US" dirty="0">
              <a:solidFill>
                <a:prstClr val="black"/>
              </a:solidFill>
              <a:latin typeface="+mj-lt"/>
            </a:endParaRPr>
          </a:p>
          <a:p>
            <a:r>
              <a:rPr lang="en-US" dirty="0" err="1">
                <a:solidFill>
                  <a:prstClr val="black"/>
                </a:solidFill>
                <a:latin typeface="+mj-lt"/>
              </a:rPr>
              <a:t>movq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 %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rsp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, %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rbp</a:t>
            </a:r>
            <a:endParaRPr lang="en-US" dirty="0">
              <a:solidFill>
                <a:prstClr val="black"/>
              </a:solidFill>
              <a:latin typeface="+mj-lt"/>
            </a:endParaRPr>
          </a:p>
          <a:p>
            <a:endParaRPr lang="en-US" dirty="0">
              <a:solidFill>
                <a:prstClr val="black"/>
              </a:solidFill>
              <a:latin typeface="+mj-lt"/>
            </a:endParaRPr>
          </a:p>
          <a:p>
            <a:r>
              <a:rPr lang="en-US" dirty="0" err="1">
                <a:solidFill>
                  <a:prstClr val="black"/>
                </a:solidFill>
                <a:latin typeface="+mj-lt"/>
              </a:rPr>
              <a:t>movq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 $55,%rdx</a:t>
            </a:r>
            <a:endParaRPr dirty="0">
              <a:solidFill>
                <a:prstClr val="black"/>
              </a:solidFill>
              <a:latin typeface="+mj-lt"/>
            </a:endParaRPr>
          </a:p>
          <a:p>
            <a:r>
              <a:rPr lang="en-US" dirty="0" err="1">
                <a:solidFill>
                  <a:prstClr val="black"/>
                </a:solidFill>
                <a:latin typeface="+mj-lt"/>
              </a:rPr>
              <a:t>movq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 %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rdx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, %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rbx</a:t>
            </a:r>
            <a:endParaRPr dirty="0">
              <a:solidFill>
                <a:prstClr val="black"/>
              </a:solidFill>
              <a:latin typeface="+mj-lt"/>
            </a:endParaRPr>
          </a:p>
          <a:p>
            <a:r>
              <a:rPr lang="en-US" dirty="0" err="1">
                <a:solidFill>
                  <a:prstClr val="black"/>
                </a:solidFill>
                <a:latin typeface="+mj-lt"/>
              </a:rPr>
              <a:t>movq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 $Array, %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rax</a:t>
            </a:r>
            <a:endParaRPr dirty="0">
              <a:solidFill>
                <a:prstClr val="black"/>
              </a:solidFill>
              <a:latin typeface="+mj-lt"/>
            </a:endParaRPr>
          </a:p>
          <a:p>
            <a:r>
              <a:rPr lang="en-US" dirty="0" err="1">
                <a:solidFill>
                  <a:prstClr val="black"/>
                </a:solidFill>
                <a:latin typeface="+mj-lt"/>
              </a:rPr>
              <a:t>movq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 %rbx,8(%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rax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)</a:t>
            </a:r>
            <a:endParaRPr dirty="0">
              <a:solidFill>
                <a:prstClr val="black"/>
              </a:solidFill>
              <a:latin typeface="+mj-lt"/>
            </a:endParaRPr>
          </a:p>
          <a:p>
            <a:r>
              <a:rPr lang="en-US" dirty="0" err="1">
                <a:solidFill>
                  <a:prstClr val="black"/>
                </a:solidFill>
                <a:latin typeface="+mj-lt"/>
              </a:rPr>
              <a:t>movq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 (%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rax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),%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rcx</a:t>
            </a:r>
            <a:endParaRPr lang="en-US" dirty="0">
              <a:solidFill>
                <a:prstClr val="black"/>
              </a:solidFill>
              <a:latin typeface="+mj-lt"/>
            </a:endParaRPr>
          </a:p>
          <a:p>
            <a:endParaRPr lang="en-US" dirty="0">
              <a:solidFill>
                <a:prstClr val="black"/>
              </a:solidFill>
              <a:latin typeface="+mj-lt"/>
            </a:endParaRP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leave</a:t>
            </a:r>
            <a:endParaRPr dirty="0">
              <a:solidFill>
                <a:prstClr val="black"/>
              </a:solidFill>
              <a:latin typeface="+mj-lt"/>
            </a:endParaRP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ret</a:t>
            </a: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.size main, .-main</a:t>
            </a:r>
            <a:endParaRPr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31460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extShape 1"/>
          <p:cNvSpPr txBox="1"/>
          <p:nvPr/>
        </p:nvSpPr>
        <p:spPr>
          <a:xfrm>
            <a:off x="6934680" y="6412320"/>
            <a:ext cx="2129760" cy="4726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F12C3F23-5811-4B52-9499-F530179470D7}" type="slidenum">
              <a:rPr lang="en-US" sz="1300" b="1">
                <a:solidFill>
                  <a:srgbClr val="FFFFFF"/>
                </a:solidFill>
                <a:latin typeface="+mj-lt"/>
              </a:rPr>
              <a:pPr algn="r"/>
              <a:t>7</a:t>
            </a:fld>
            <a:endParaRPr>
              <a:solidFill>
                <a:prstClr val="black"/>
              </a:solidFill>
              <a:latin typeface="+mj-lt"/>
            </a:endParaRPr>
          </a:p>
        </p:txBody>
      </p:sp>
      <p:sp>
        <p:nvSpPr>
          <p:cNvPr id="203" name="TextShape 2"/>
          <p:cNvSpPr txBox="1"/>
          <p:nvPr/>
        </p:nvSpPr>
        <p:spPr>
          <a:xfrm>
            <a:off x="450574" y="914400"/>
            <a:ext cx="8228520" cy="8877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4000" dirty="0">
                <a:solidFill>
                  <a:prstClr val="black"/>
                </a:solidFill>
                <a:latin typeface="+mj-lt"/>
              </a:rPr>
              <a:t>Run X86 program</a:t>
            </a:r>
            <a:endParaRPr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204" name="TextShape 3"/>
          <p:cNvSpPr txBox="1"/>
          <p:nvPr/>
        </p:nvSpPr>
        <p:spPr>
          <a:xfrm>
            <a:off x="457200" y="1981200"/>
            <a:ext cx="4267200" cy="44311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dirty="0">
                <a:solidFill>
                  <a:prstClr val="black"/>
                </a:solidFill>
                <a:latin typeface="+mj-lt"/>
              </a:rPr>
              <a:t>.file “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second.s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”</a:t>
            </a: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.section .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rodata</a:t>
            </a:r>
            <a:endParaRPr lang="en-US" dirty="0">
              <a:solidFill>
                <a:prstClr val="black"/>
              </a:solidFill>
              <a:latin typeface="+mj-lt"/>
            </a:endParaRP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.data</a:t>
            </a: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.align 8</a:t>
            </a: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Array:</a:t>
            </a: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.quad 0x6f</a:t>
            </a: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.quad 0x84</a:t>
            </a: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.quad 0x55</a:t>
            </a: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.quad 0x44</a:t>
            </a: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.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globl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 main</a:t>
            </a: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	.type main, @function</a:t>
            </a: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.text</a:t>
            </a:r>
          </a:p>
        </p:txBody>
      </p:sp>
      <p:sp>
        <p:nvSpPr>
          <p:cNvPr id="6" name="TextShape 3"/>
          <p:cNvSpPr txBox="1"/>
          <p:nvPr/>
        </p:nvSpPr>
        <p:spPr>
          <a:xfrm>
            <a:off x="4724400" y="1981200"/>
            <a:ext cx="3275160" cy="44311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dirty="0">
                <a:solidFill>
                  <a:prstClr val="black"/>
                </a:solidFill>
                <a:latin typeface="+mj-lt"/>
              </a:rPr>
              <a:t>main:</a:t>
            </a:r>
          </a:p>
          <a:p>
            <a:r>
              <a:rPr lang="en-US" dirty="0" err="1">
                <a:solidFill>
                  <a:prstClr val="black"/>
                </a:solidFill>
                <a:latin typeface="+mj-lt"/>
              </a:rPr>
              <a:t>pushq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 %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rbp</a:t>
            </a:r>
            <a:endParaRPr lang="en-US" dirty="0">
              <a:solidFill>
                <a:prstClr val="black"/>
              </a:solidFill>
              <a:latin typeface="+mj-lt"/>
            </a:endParaRPr>
          </a:p>
          <a:p>
            <a:r>
              <a:rPr lang="en-US" dirty="0" err="1">
                <a:solidFill>
                  <a:prstClr val="black"/>
                </a:solidFill>
                <a:latin typeface="+mj-lt"/>
              </a:rPr>
              <a:t>movq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 %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rsp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, %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rbp</a:t>
            </a:r>
            <a:endParaRPr lang="en-US" dirty="0">
              <a:solidFill>
                <a:prstClr val="black"/>
              </a:solidFill>
              <a:latin typeface="+mj-lt"/>
            </a:endParaRPr>
          </a:p>
          <a:p>
            <a:endParaRPr lang="en-US" dirty="0">
              <a:solidFill>
                <a:prstClr val="black"/>
              </a:solidFill>
              <a:latin typeface="+mj-lt"/>
            </a:endParaRPr>
          </a:p>
          <a:p>
            <a:r>
              <a:rPr lang="en-US" dirty="0" err="1">
                <a:solidFill>
                  <a:prstClr val="black"/>
                </a:solidFill>
                <a:latin typeface="+mj-lt"/>
              </a:rPr>
              <a:t>movq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 $55,%rdx</a:t>
            </a:r>
          </a:p>
          <a:p>
            <a:r>
              <a:rPr lang="en-US" dirty="0" err="1">
                <a:solidFill>
                  <a:prstClr val="black"/>
                </a:solidFill>
                <a:latin typeface="+mj-lt"/>
              </a:rPr>
              <a:t>movq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 %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rdx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, %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rbx</a:t>
            </a:r>
            <a:endParaRPr lang="en-US" dirty="0">
              <a:solidFill>
                <a:prstClr val="black"/>
              </a:solidFill>
              <a:latin typeface="+mj-lt"/>
            </a:endParaRPr>
          </a:p>
          <a:p>
            <a:r>
              <a:rPr lang="en-US" dirty="0" err="1">
                <a:solidFill>
                  <a:prstClr val="black"/>
                </a:solidFill>
                <a:latin typeface="+mj-lt"/>
              </a:rPr>
              <a:t>movq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 $0x33, %r8</a:t>
            </a:r>
          </a:p>
          <a:p>
            <a:r>
              <a:rPr lang="en-US" dirty="0" err="1">
                <a:solidFill>
                  <a:prstClr val="black"/>
                </a:solidFill>
                <a:latin typeface="+mj-lt"/>
              </a:rPr>
              <a:t>movq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 $Array, %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rax</a:t>
            </a:r>
            <a:endParaRPr lang="en-US" dirty="0">
              <a:solidFill>
                <a:prstClr val="black"/>
              </a:solidFill>
              <a:latin typeface="+mj-lt"/>
            </a:endParaRPr>
          </a:p>
          <a:p>
            <a:r>
              <a:rPr lang="en-US" dirty="0" err="1">
                <a:solidFill>
                  <a:prstClr val="black"/>
                </a:solidFill>
                <a:latin typeface="+mj-lt"/>
              </a:rPr>
              <a:t>movq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 %rbx,8(%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rax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)</a:t>
            </a:r>
          </a:p>
          <a:p>
            <a:r>
              <a:rPr lang="en-US" dirty="0" err="1">
                <a:solidFill>
                  <a:prstClr val="black"/>
                </a:solidFill>
                <a:latin typeface="+mj-lt"/>
              </a:rPr>
              <a:t>movq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 %r8, 24(%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rax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)</a:t>
            </a:r>
          </a:p>
          <a:p>
            <a:r>
              <a:rPr lang="en-US" dirty="0" err="1">
                <a:solidFill>
                  <a:prstClr val="black"/>
                </a:solidFill>
                <a:latin typeface="+mj-lt"/>
              </a:rPr>
              <a:t>movq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 %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rax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,(%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rax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)</a:t>
            </a:r>
          </a:p>
          <a:p>
            <a:r>
              <a:rPr lang="en-US" dirty="0" err="1">
                <a:solidFill>
                  <a:prstClr val="black"/>
                </a:solidFill>
                <a:latin typeface="+mj-lt"/>
              </a:rPr>
              <a:t>movq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 (%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rax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),%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rcx</a:t>
            </a:r>
            <a:endParaRPr lang="en-US" dirty="0">
              <a:solidFill>
                <a:prstClr val="black"/>
              </a:solidFill>
              <a:latin typeface="+mj-lt"/>
            </a:endParaRPr>
          </a:p>
          <a:p>
            <a:endParaRPr lang="en-US" dirty="0">
              <a:solidFill>
                <a:prstClr val="black"/>
              </a:solidFill>
              <a:latin typeface="+mj-lt"/>
            </a:endParaRP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leave</a:t>
            </a: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ret</a:t>
            </a: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.size main, .-main</a:t>
            </a:r>
          </a:p>
          <a:p>
            <a:endParaRPr lang="en-US" dirty="0">
              <a:solidFill>
                <a:prstClr val="black"/>
              </a:solidFill>
              <a:latin typeface="+mj-lt"/>
            </a:endParaRPr>
          </a:p>
          <a:p>
            <a:endParaRPr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4118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extShape 1"/>
          <p:cNvSpPr txBox="1"/>
          <p:nvPr/>
        </p:nvSpPr>
        <p:spPr>
          <a:xfrm>
            <a:off x="6934680" y="6412320"/>
            <a:ext cx="2129760" cy="4726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F12C3F23-5811-4B52-9499-F530179470D7}" type="slidenum">
              <a:rPr lang="en-US" sz="1300" b="1">
                <a:solidFill>
                  <a:srgbClr val="FFFFFF"/>
                </a:solidFill>
                <a:latin typeface="+mj-lt"/>
              </a:rPr>
              <a:pPr algn="r"/>
              <a:t>8</a:t>
            </a:fld>
            <a:endParaRPr>
              <a:solidFill>
                <a:prstClr val="black"/>
              </a:solidFill>
              <a:latin typeface="+mj-lt"/>
            </a:endParaRPr>
          </a:p>
        </p:txBody>
      </p:sp>
      <p:sp>
        <p:nvSpPr>
          <p:cNvPr id="203" name="TextShape 2"/>
          <p:cNvSpPr txBox="1"/>
          <p:nvPr/>
        </p:nvSpPr>
        <p:spPr>
          <a:xfrm>
            <a:off x="450574" y="914400"/>
            <a:ext cx="8228520" cy="8877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4000" dirty="0">
                <a:solidFill>
                  <a:prstClr val="black"/>
                </a:solidFill>
                <a:latin typeface="+mj-lt"/>
              </a:rPr>
              <a:t>Run X86 program</a:t>
            </a:r>
            <a:endParaRPr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204" name="TextShape 3"/>
          <p:cNvSpPr txBox="1"/>
          <p:nvPr/>
        </p:nvSpPr>
        <p:spPr>
          <a:xfrm>
            <a:off x="457200" y="1981200"/>
            <a:ext cx="4267200" cy="44311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dirty="0">
                <a:solidFill>
                  <a:prstClr val="black"/>
                </a:solidFill>
                <a:latin typeface="+mj-lt"/>
              </a:rPr>
              <a:t>.file “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Question.s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”</a:t>
            </a: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.section .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rodata</a:t>
            </a:r>
            <a:endParaRPr lang="en-US" dirty="0">
              <a:solidFill>
                <a:prstClr val="black"/>
              </a:solidFill>
              <a:latin typeface="+mj-lt"/>
            </a:endParaRP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.data</a:t>
            </a: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.align 8</a:t>
            </a: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Array:</a:t>
            </a: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.quad 0x01</a:t>
            </a: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.quad 0x02</a:t>
            </a: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.quad 0x03</a:t>
            </a: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.quad 0x04</a:t>
            </a: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.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globl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 main</a:t>
            </a: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	.type main, @function</a:t>
            </a: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.text</a:t>
            </a:r>
          </a:p>
        </p:txBody>
      </p:sp>
      <p:sp>
        <p:nvSpPr>
          <p:cNvPr id="6" name="TextShape 3"/>
          <p:cNvSpPr txBox="1"/>
          <p:nvPr/>
        </p:nvSpPr>
        <p:spPr>
          <a:xfrm>
            <a:off x="4724400" y="1981200"/>
            <a:ext cx="3275160" cy="44311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dirty="0">
                <a:solidFill>
                  <a:prstClr val="black"/>
                </a:solidFill>
                <a:latin typeface="+mj-lt"/>
              </a:rPr>
              <a:t>main:</a:t>
            </a:r>
          </a:p>
          <a:p>
            <a:r>
              <a:rPr lang="en-US" dirty="0" err="1">
                <a:solidFill>
                  <a:prstClr val="black"/>
                </a:solidFill>
                <a:latin typeface="+mj-lt"/>
              </a:rPr>
              <a:t>pushq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 %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rbp</a:t>
            </a:r>
            <a:endParaRPr lang="en-US" dirty="0">
              <a:solidFill>
                <a:prstClr val="black"/>
              </a:solidFill>
              <a:latin typeface="+mj-lt"/>
            </a:endParaRPr>
          </a:p>
          <a:p>
            <a:r>
              <a:rPr lang="en-US" dirty="0" err="1">
                <a:solidFill>
                  <a:prstClr val="black"/>
                </a:solidFill>
                <a:latin typeface="+mj-lt"/>
              </a:rPr>
              <a:t>movq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 %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rsp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, %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rbp</a:t>
            </a:r>
            <a:endParaRPr lang="en-US" dirty="0">
              <a:solidFill>
                <a:prstClr val="black"/>
              </a:solidFill>
              <a:latin typeface="+mj-lt"/>
            </a:endParaRPr>
          </a:p>
          <a:p>
            <a:endParaRPr lang="en-US" dirty="0">
              <a:solidFill>
                <a:prstClr val="black"/>
              </a:solidFill>
              <a:latin typeface="+mj-lt"/>
            </a:endParaRPr>
          </a:p>
          <a:p>
            <a:r>
              <a:rPr lang="en-US" dirty="0" err="1">
                <a:solidFill>
                  <a:prstClr val="black"/>
                </a:solidFill>
                <a:latin typeface="+mj-lt"/>
              </a:rPr>
              <a:t>movq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 $10,%rdx</a:t>
            </a:r>
          </a:p>
          <a:p>
            <a:r>
              <a:rPr lang="en-US" dirty="0" err="1">
                <a:solidFill>
                  <a:prstClr val="black"/>
                </a:solidFill>
                <a:latin typeface="+mj-lt"/>
              </a:rPr>
              <a:t>movq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 %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rdx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, %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rbx</a:t>
            </a:r>
            <a:endParaRPr lang="en-US" dirty="0">
              <a:solidFill>
                <a:prstClr val="black"/>
              </a:solidFill>
              <a:latin typeface="+mj-lt"/>
            </a:endParaRPr>
          </a:p>
          <a:p>
            <a:r>
              <a:rPr lang="en-US" dirty="0" err="1">
                <a:solidFill>
                  <a:prstClr val="black"/>
                </a:solidFill>
                <a:latin typeface="+mj-lt"/>
              </a:rPr>
              <a:t>mulq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 $2, %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rdx</a:t>
            </a:r>
            <a:endParaRPr lang="en-US" dirty="0">
              <a:solidFill>
                <a:prstClr val="black"/>
              </a:solidFill>
              <a:latin typeface="+mj-lt"/>
            </a:endParaRPr>
          </a:p>
          <a:p>
            <a:r>
              <a:rPr lang="en-US" dirty="0" err="1">
                <a:solidFill>
                  <a:prstClr val="black"/>
                </a:solidFill>
                <a:latin typeface="+mj-lt"/>
              </a:rPr>
              <a:t>movq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 $Array, %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rax</a:t>
            </a:r>
            <a:endParaRPr lang="en-US" dirty="0">
              <a:solidFill>
                <a:prstClr val="black"/>
              </a:solidFill>
              <a:latin typeface="+mj-lt"/>
            </a:endParaRPr>
          </a:p>
          <a:p>
            <a:r>
              <a:rPr lang="en-US" dirty="0" err="1">
                <a:solidFill>
                  <a:prstClr val="black"/>
                </a:solidFill>
                <a:latin typeface="+mj-lt"/>
              </a:rPr>
              <a:t>Addq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 %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rax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, %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rdx</a:t>
            </a:r>
            <a:endParaRPr lang="en-US" dirty="0">
              <a:solidFill>
                <a:prstClr val="black"/>
              </a:solidFill>
              <a:latin typeface="+mj-lt"/>
            </a:endParaRPr>
          </a:p>
          <a:p>
            <a:endParaRPr lang="en-US" dirty="0">
              <a:solidFill>
                <a:prstClr val="black"/>
              </a:solidFill>
              <a:latin typeface="+mj-lt"/>
            </a:endParaRP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leave</a:t>
            </a: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ret</a:t>
            </a: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.size main, .-main</a:t>
            </a:r>
          </a:p>
          <a:p>
            <a:endParaRPr lang="en-US" dirty="0">
              <a:solidFill>
                <a:prstClr val="black"/>
              </a:solidFill>
              <a:latin typeface="+mj-lt"/>
            </a:endParaRPr>
          </a:p>
          <a:p>
            <a:endParaRPr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12683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extShape 1"/>
          <p:cNvSpPr txBox="1"/>
          <p:nvPr/>
        </p:nvSpPr>
        <p:spPr>
          <a:xfrm>
            <a:off x="473067" y="457200"/>
            <a:ext cx="8228520" cy="887760"/>
          </a:xfrm>
          <a:prstGeom prst="rect">
            <a:avLst/>
          </a:prstGeom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US" sz="4000" dirty="0">
                <a:latin typeface="+mj-lt"/>
              </a:rPr>
              <a:t>Assembly Syntax</a:t>
            </a:r>
            <a:endParaRPr dirty="0">
              <a:latin typeface="+mj-lt"/>
            </a:endParaRPr>
          </a:p>
        </p:txBody>
      </p:sp>
      <p:sp>
        <p:nvSpPr>
          <p:cNvPr id="263" name="TextShape 2"/>
          <p:cNvSpPr txBox="1"/>
          <p:nvPr/>
        </p:nvSpPr>
        <p:spPr>
          <a:xfrm>
            <a:off x="457200" y="1344960"/>
            <a:ext cx="8228520" cy="4785480"/>
          </a:xfrm>
          <a:prstGeom prst="rect">
            <a:avLst/>
          </a:prstGeom>
        </p:spPr>
        <p:txBody>
          <a:bodyPr lIns="0" tIns="0" rIns="0" bIns="0"/>
          <a:lstStyle/>
          <a:p>
            <a:pPr lvl="1">
              <a:lnSpc>
                <a:spcPct val="100000"/>
              </a:lnSpc>
              <a:buSzPct val="25000"/>
            </a:pPr>
            <a:r>
              <a:rPr lang="en-US" sz="2400" dirty="0">
                <a:latin typeface="+mj-lt"/>
                <a:ea typeface="DejaVu Sans"/>
              </a:rPr>
              <a:t>- Immediate values are preceded by $</a:t>
            </a:r>
          </a:p>
          <a:p>
            <a:pPr lvl="2">
              <a:buSzPct val="25000"/>
            </a:pPr>
            <a:r>
              <a:rPr lang="en-US" sz="2400" dirty="0">
                <a:latin typeface="+mj-lt"/>
                <a:ea typeface="DejaVu Sans"/>
              </a:rPr>
              <a:t>$ -&gt; decimal value</a:t>
            </a:r>
          </a:p>
          <a:p>
            <a:pPr lvl="2">
              <a:buSzPct val="25000"/>
            </a:pPr>
            <a:r>
              <a:rPr lang="en-US" sz="2400" dirty="0">
                <a:latin typeface="+mj-lt"/>
                <a:ea typeface="DejaVu Sans"/>
              </a:rPr>
              <a:t>$0x –&gt; hex value</a:t>
            </a:r>
          </a:p>
          <a:p>
            <a:pPr lvl="2">
              <a:buSzPct val="25000"/>
            </a:pPr>
            <a:endParaRPr sz="2400" dirty="0">
              <a:latin typeface="+mj-lt"/>
            </a:endParaRPr>
          </a:p>
          <a:p>
            <a:pPr lvl="1">
              <a:lnSpc>
                <a:spcPct val="100000"/>
              </a:lnSpc>
              <a:buSzPct val="25000"/>
            </a:pPr>
            <a:r>
              <a:rPr lang="en-US" sz="2400" dirty="0">
                <a:solidFill>
                  <a:prstClr val="black"/>
                </a:solidFill>
                <a:latin typeface="+mj-lt"/>
              </a:rPr>
              <a:t>- </a:t>
            </a:r>
            <a:r>
              <a:rPr lang="en-US" sz="2400" dirty="0">
                <a:latin typeface="+mj-lt"/>
                <a:ea typeface="DejaVu Sans"/>
              </a:rPr>
              <a:t>Registers are prefixed with %</a:t>
            </a:r>
          </a:p>
          <a:p>
            <a:pPr lvl="1">
              <a:lnSpc>
                <a:spcPct val="100000"/>
              </a:lnSpc>
              <a:buSzPct val="25000"/>
            </a:pPr>
            <a:endParaRPr sz="2400" dirty="0">
              <a:latin typeface="+mj-lt"/>
            </a:endParaRPr>
          </a:p>
          <a:p>
            <a:pPr lvl="1">
              <a:lnSpc>
                <a:spcPct val="100000"/>
              </a:lnSpc>
              <a:buSzPct val="25000"/>
            </a:pPr>
            <a:r>
              <a:rPr lang="en-US" sz="2400" dirty="0">
                <a:solidFill>
                  <a:prstClr val="black"/>
                </a:solidFill>
                <a:latin typeface="+mj-lt"/>
              </a:rPr>
              <a:t>- </a:t>
            </a:r>
            <a:r>
              <a:rPr lang="en-US" sz="2400" dirty="0">
                <a:latin typeface="+mj-lt"/>
                <a:ea typeface="DejaVu Sans"/>
              </a:rPr>
              <a:t>Moves and ALU operations are source, destination:</a:t>
            </a:r>
            <a:endParaRPr sz="2400" dirty="0">
              <a:latin typeface="+mj-lt"/>
            </a:endParaRPr>
          </a:p>
          <a:p>
            <a:pPr lvl="2">
              <a:lnSpc>
                <a:spcPct val="100000"/>
              </a:lnSpc>
              <a:buSzPct val="25000"/>
            </a:pPr>
            <a:r>
              <a:rPr lang="en-US" sz="2400" i="1" dirty="0" err="1">
                <a:latin typeface="+mj-lt"/>
                <a:ea typeface="DejaVu Sans"/>
              </a:rPr>
              <a:t>movq</a:t>
            </a:r>
            <a:r>
              <a:rPr lang="en-US" sz="2400" i="1" dirty="0">
                <a:latin typeface="+mj-lt"/>
                <a:ea typeface="DejaVu Sans"/>
              </a:rPr>
              <a:t> $5, %</a:t>
            </a:r>
            <a:r>
              <a:rPr lang="en-US" sz="2400" i="1" dirty="0" err="1">
                <a:latin typeface="+mj-lt"/>
                <a:ea typeface="DejaVu Sans"/>
              </a:rPr>
              <a:t>rax</a:t>
            </a:r>
            <a:endParaRPr lang="en-US" sz="2400" i="1" dirty="0">
              <a:latin typeface="+mj-lt"/>
              <a:ea typeface="DejaVu Sans"/>
            </a:endParaRPr>
          </a:p>
          <a:p>
            <a:pPr lvl="2">
              <a:lnSpc>
                <a:spcPct val="100000"/>
              </a:lnSpc>
              <a:buSzPct val="25000"/>
            </a:pPr>
            <a:r>
              <a:rPr lang="en-US" sz="2400" i="1" dirty="0" err="1">
                <a:latin typeface="+mj-lt"/>
                <a:ea typeface="DejaVu Sans"/>
              </a:rPr>
              <a:t>movq</a:t>
            </a:r>
            <a:r>
              <a:rPr lang="en-US" sz="2400" i="1" dirty="0">
                <a:latin typeface="+mj-lt"/>
                <a:ea typeface="DejaVu Sans"/>
              </a:rPr>
              <a:t> $0x30, %</a:t>
            </a:r>
            <a:r>
              <a:rPr lang="en-US" sz="2400" i="1" dirty="0" err="1">
                <a:latin typeface="+mj-lt"/>
                <a:ea typeface="DejaVu Sans"/>
              </a:rPr>
              <a:t>rbx</a:t>
            </a:r>
            <a:endParaRPr lang="en-US" sz="2400" i="1" dirty="0">
              <a:latin typeface="+mj-lt"/>
              <a:ea typeface="DejaVu Sans"/>
            </a:endParaRPr>
          </a:p>
          <a:p>
            <a:pPr lvl="2">
              <a:lnSpc>
                <a:spcPct val="100000"/>
              </a:lnSpc>
              <a:buSzPct val="25000"/>
            </a:pPr>
            <a:r>
              <a:rPr lang="en-US" sz="2400" i="1" dirty="0" err="1">
                <a:latin typeface="+mj-lt"/>
                <a:ea typeface="DejaVu Sans"/>
              </a:rPr>
              <a:t>movl</a:t>
            </a:r>
            <a:r>
              <a:rPr lang="en-US" sz="2400" i="1" dirty="0">
                <a:latin typeface="+mj-lt"/>
                <a:ea typeface="DejaVu Sans"/>
              </a:rPr>
              <a:t>  $15, %</a:t>
            </a:r>
            <a:r>
              <a:rPr lang="en-US" sz="2400" i="1" dirty="0" err="1">
                <a:latin typeface="+mj-lt"/>
                <a:ea typeface="DejaVu Sans"/>
              </a:rPr>
              <a:t>ecx</a:t>
            </a:r>
            <a:endParaRPr lang="en-US" sz="2400" i="1" dirty="0">
              <a:latin typeface="+mj-lt"/>
              <a:ea typeface="DejaVu Sans"/>
            </a:endParaRPr>
          </a:p>
          <a:p>
            <a:pPr lvl="2">
              <a:lnSpc>
                <a:spcPct val="100000"/>
              </a:lnSpc>
              <a:buSzPct val="25000"/>
            </a:pPr>
            <a:endParaRPr sz="2400" dirty="0">
              <a:latin typeface="+mj-lt"/>
            </a:endParaRPr>
          </a:p>
          <a:p>
            <a:pPr lvl="1">
              <a:lnSpc>
                <a:spcPct val="100000"/>
              </a:lnSpc>
              <a:buSzPct val="25000"/>
            </a:pPr>
            <a:r>
              <a:rPr lang="en-US" sz="2400" dirty="0">
                <a:solidFill>
                  <a:prstClr val="black"/>
                </a:solidFill>
                <a:latin typeface="+mj-lt"/>
              </a:rPr>
              <a:t>- </a:t>
            </a:r>
            <a:r>
              <a:rPr lang="en-US" sz="2400" dirty="0">
                <a:latin typeface="+mj-lt"/>
                <a:ea typeface="DejaVu Sans"/>
              </a:rPr>
              <a:t>Effective address </a:t>
            </a:r>
            <a:r>
              <a:rPr lang="en-US" sz="2400" i="1" dirty="0">
                <a:latin typeface="+mj-lt"/>
                <a:ea typeface="DejaVu Sans"/>
              </a:rPr>
              <a:t>DISPLACEMENT(BASE)</a:t>
            </a:r>
            <a:endParaRPr sz="2400" dirty="0">
              <a:latin typeface="+mj-lt"/>
            </a:endParaRPr>
          </a:p>
          <a:p>
            <a:pPr marL="0" lvl="2"/>
            <a:r>
              <a:rPr lang="en-US" dirty="0">
                <a:latin typeface="+mj-lt"/>
              </a:rPr>
              <a:t>	</a:t>
            </a:r>
            <a:r>
              <a:rPr lang="en-US" sz="2400" i="1" dirty="0" err="1">
                <a:latin typeface="+mj-lt"/>
              </a:rPr>
              <a:t>m</a:t>
            </a:r>
            <a:r>
              <a:rPr lang="en-US" sz="2400" i="1" dirty="0" err="1">
                <a:latin typeface="+mj-lt"/>
                <a:ea typeface="DejaVu Sans"/>
              </a:rPr>
              <a:t>ovq</a:t>
            </a:r>
            <a:r>
              <a:rPr lang="en-US" sz="2400" i="1" dirty="0">
                <a:latin typeface="+mj-lt"/>
                <a:ea typeface="DejaVu Sans"/>
              </a:rPr>
              <a:t> $0x30, 8(%</a:t>
            </a:r>
            <a:r>
              <a:rPr lang="en-US" sz="2400" i="1" dirty="0" err="1">
                <a:latin typeface="+mj-lt"/>
                <a:ea typeface="DejaVu Sans"/>
              </a:rPr>
              <a:t>rbx</a:t>
            </a:r>
            <a:r>
              <a:rPr lang="en-US" sz="2400" i="1" dirty="0">
                <a:latin typeface="+mj-lt"/>
                <a:ea typeface="DejaVu Sans"/>
              </a:rPr>
              <a:t>)</a:t>
            </a:r>
          </a:p>
          <a:p>
            <a:pPr>
              <a:lnSpc>
                <a:spcPct val="100000"/>
              </a:lnSpc>
            </a:pPr>
            <a:endParaRPr dirty="0">
              <a:latin typeface="+mj-lt"/>
            </a:endParaRPr>
          </a:p>
        </p:txBody>
      </p:sp>
      <p:sp>
        <p:nvSpPr>
          <p:cNvPr id="2" name="Right Brace 1"/>
          <p:cNvSpPr/>
          <p:nvPr/>
        </p:nvSpPr>
        <p:spPr>
          <a:xfrm>
            <a:off x="3886200" y="3886200"/>
            <a:ext cx="536448" cy="1143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24400" y="3886200"/>
            <a:ext cx="2895600" cy="92333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  <a:cs typeface="Times New Roman" panose="02020603050405020304" pitchFamily="18" charset="0"/>
              </a:rPr>
              <a:t>Note that size of destination matches the suffix used.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343400" y="4876800"/>
            <a:ext cx="533400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74168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ustom 37">
      <a:majorFont>
        <a:latin typeface="Seaford"/>
        <a:ea typeface=""/>
        <a:cs typeface=""/>
      </a:majorFont>
      <a:minorFont>
        <a:latin typeface="Seaford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26003</TotalTime>
  <Words>4147</Words>
  <Application>Microsoft Office PowerPoint</Application>
  <PresentationFormat>On-screen Show (4:3)</PresentationFormat>
  <Paragraphs>554</Paragraphs>
  <Slides>39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Calibri</vt:lpstr>
      <vt:lpstr>Calibri Bold</vt:lpstr>
      <vt:lpstr>Courier New</vt:lpstr>
      <vt:lpstr>Courier New Bold</vt:lpstr>
      <vt:lpstr>Seaford</vt:lpstr>
      <vt:lpstr>Wingdings 2</vt:lpstr>
      <vt:lpstr>Flow</vt:lpstr>
      <vt:lpstr>CSE 2421</vt:lpstr>
      <vt:lpstr>Assembler directives (“pseudo-ops”)</vt:lpstr>
      <vt:lpstr>Assembler directives (continued)</vt:lpstr>
      <vt:lpstr>Data size assembler directives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Review</vt:lpstr>
      <vt:lpstr>Review</vt:lpstr>
      <vt:lpstr>Review</vt:lpstr>
      <vt:lpstr>Review</vt:lpstr>
      <vt:lpstr>Review</vt:lpstr>
      <vt:lpstr>Simple Memory Addressing Modes</vt:lpstr>
      <vt:lpstr>Simple Memory Addressing Modes</vt:lpstr>
      <vt:lpstr>Simple Memory Addressing Modes</vt:lpstr>
      <vt:lpstr>Simple Memory Addressing Modes</vt:lpstr>
      <vt:lpstr>Simple Memory Addressing Modes</vt:lpstr>
      <vt:lpstr>Example of Simple Addressing Modes</vt:lpstr>
      <vt:lpstr>Complete Memory Addressing Modes See Figure 3.3 page 181</vt:lpstr>
      <vt:lpstr>Complete Memory Addressing Modes </vt:lpstr>
      <vt:lpstr>Complete Memory Addressing Modes </vt:lpstr>
      <vt:lpstr>Address Computation Examples</vt:lpstr>
      <vt:lpstr>Address Computation Examples</vt:lpstr>
      <vt:lpstr>Address Computation Examples</vt:lpstr>
      <vt:lpstr>Address Computation Examples</vt:lpstr>
      <vt:lpstr>Address Computation Examples</vt:lpstr>
      <vt:lpstr>Address Computation Instruction</vt:lpstr>
      <vt:lpstr>Computations with leaq</vt:lpstr>
      <vt:lpstr>Computations with leaq</vt:lpstr>
      <vt:lpstr>Computations with leaq</vt:lpstr>
      <vt:lpstr>Computations with leaq</vt:lpstr>
      <vt:lpstr>Computations with leaq</vt:lpstr>
      <vt:lpstr>Computations with leaq</vt:lpstr>
      <vt:lpstr>Computations with leaq</vt:lpstr>
      <vt:lpstr>Some Arithmetic Operations</vt:lpstr>
      <vt:lpstr>Some Arithmetic Operations</vt:lpstr>
      <vt:lpstr>Arithmetic Expression Example (z+x+y)*((x+4)+(y*48))</vt:lpstr>
    </vt:vector>
  </TitlesOfParts>
  <Company>Battelle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CS2421 Autumn 2013</dc:title>
  <dc:creator>Preston, Stephanie S</dc:creator>
  <cp:lastModifiedBy>Abu Shattal, Mohammad</cp:lastModifiedBy>
  <cp:revision>457</cp:revision>
  <cp:lastPrinted>2019-10-30T13:27:31Z</cp:lastPrinted>
  <dcterms:created xsi:type="dcterms:W3CDTF">2013-10-17T00:15:32Z</dcterms:created>
  <dcterms:modified xsi:type="dcterms:W3CDTF">2023-11-06T21:59:15Z</dcterms:modified>
</cp:coreProperties>
</file>